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7" r:id="rId2"/>
    <p:sldMasterId id="2147483694" r:id="rId3"/>
  </p:sldMasterIdLst>
  <p:notesMasterIdLst>
    <p:notesMasterId r:id="rId26"/>
  </p:notesMasterIdLst>
  <p:handoutMasterIdLst>
    <p:handoutMasterId r:id="rId27"/>
  </p:handoutMasterIdLst>
  <p:sldIdLst>
    <p:sldId id="269" r:id="rId4"/>
    <p:sldId id="326" r:id="rId5"/>
    <p:sldId id="366" r:id="rId6"/>
    <p:sldId id="506" r:id="rId7"/>
    <p:sldId id="344" r:id="rId8"/>
    <p:sldId id="486" r:id="rId9"/>
    <p:sldId id="487" r:id="rId10"/>
    <p:sldId id="488" r:id="rId11"/>
    <p:sldId id="490" r:id="rId12"/>
    <p:sldId id="491" r:id="rId13"/>
    <p:sldId id="492" r:id="rId14"/>
    <p:sldId id="493" r:id="rId15"/>
    <p:sldId id="507" r:id="rId16"/>
    <p:sldId id="511" r:id="rId17"/>
    <p:sldId id="508" r:id="rId18"/>
    <p:sldId id="509" r:id="rId19"/>
    <p:sldId id="510" r:id="rId20"/>
    <p:sldId id="503" r:id="rId21"/>
    <p:sldId id="494" r:id="rId22"/>
    <p:sldId id="495" r:id="rId23"/>
    <p:sldId id="496" r:id="rId24"/>
    <p:sldId id="485" r:id="rId25"/>
  </p:sldIdLst>
  <p:sldSz cx="12192000" cy="6858000"/>
  <p:notesSz cx="7104063" cy="10234613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Open Sans Condensed" panose="020B0604020202020204" charset="0"/>
      <p:bold r:id="rId32"/>
    </p:embeddedFont>
    <p:embeddedFont>
      <p:font typeface="Open Sans Extrabold" panose="020B0906030804020204" pitchFamily="34" charset="0"/>
      <p:bold r:id="rId33"/>
      <p:boldItalic r:id="rId34"/>
    </p:embeddedFont>
    <p:embeddedFont>
      <p:font typeface="Open Sans Light" panose="020B0306030504020204" pitchFamily="34" charset="0"/>
      <p:regular r:id="rId35"/>
      <p:italic r:id="rId36"/>
    </p:embeddedFont>
    <p:embeddedFont>
      <p:font typeface="Proxima Nova Cn Lt" panose="02000506030000020004" charset="0"/>
      <p:regular r:id="rId37"/>
      <p:bold r:id="rId38"/>
      <p:italic r:id="rId39"/>
      <p:boldItalic r:id="rId40"/>
    </p:embeddedFont>
    <p:embeddedFont>
      <p:font typeface="Proxima Nova Cn Rg" panose="02000506030000020004" charset="0"/>
      <p:regular r:id="rId41"/>
      <p:italic r:id="rId42"/>
    </p:embeddedFont>
    <p:embeddedFont>
      <p:font typeface="Proxima Nova Rg" panose="02000506030000020004" charset="0"/>
      <p:regular r:id="rId43"/>
      <p:bold r:id="rId44"/>
      <p:italic r:id="rId45"/>
      <p:boldItalic r:id="rId46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iano" initials="L" lastIdx="1" clrIdx="0">
    <p:extLst>
      <p:ext uri="{19B8F6BF-5375-455C-9EA6-DF929625EA0E}">
        <p15:presenceInfo xmlns:p15="http://schemas.microsoft.com/office/powerpoint/2012/main" userId="Lucia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67F"/>
    <a:srgbClr val="EDEDED"/>
    <a:srgbClr val="D2DEEF"/>
    <a:srgbClr val="FFCC00"/>
    <a:srgbClr val="CCFF66"/>
    <a:srgbClr val="CBC630"/>
    <a:srgbClr val="CCFF33"/>
    <a:srgbClr val="1E86BB"/>
    <a:srgbClr val="01243A"/>
    <a:srgbClr val="177A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779" autoAdjust="0"/>
  </p:normalViewPr>
  <p:slideViewPr>
    <p:cSldViewPr snapToGrid="0">
      <p:cViewPr varScale="1">
        <p:scale>
          <a:sx n="75" d="100"/>
          <a:sy n="75" d="100"/>
        </p:scale>
        <p:origin x="9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9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2.fntdata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7.xml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E686F3-D812-4E8A-82D1-6174024C0F51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1C6D1CA-8AEF-469A-B068-058F324C65CA}">
      <dgm:prSet phldrT="[Texto]"/>
      <dgm:spPr/>
      <dgm:t>
        <a:bodyPr/>
        <a:lstStyle/>
        <a:p>
          <a:r>
            <a:rPr lang="pt-BR" dirty="0"/>
            <a:t>David Zanetti </a:t>
          </a:r>
        </a:p>
        <a:p>
          <a:r>
            <a:rPr lang="pt-BR" baseline="0" dirty="0"/>
            <a:t>Consultor </a:t>
          </a:r>
          <a:r>
            <a:rPr lang="pt-BR" baseline="0" dirty="0" err="1"/>
            <a:t>sócio-fundador</a:t>
          </a:r>
          <a:endParaRPr lang="pt-BR" dirty="0"/>
        </a:p>
      </dgm:t>
    </dgm:pt>
    <dgm:pt modelId="{58E10F00-AD5B-44A9-86F0-8EC611F25E6F}" type="parTrans" cxnId="{7D523887-9C76-4FD8-B503-36F1191F7329}">
      <dgm:prSet/>
      <dgm:spPr/>
      <dgm:t>
        <a:bodyPr/>
        <a:lstStyle/>
        <a:p>
          <a:endParaRPr lang="pt-BR"/>
        </a:p>
      </dgm:t>
    </dgm:pt>
    <dgm:pt modelId="{96B475BE-2C92-40D9-A588-92814FB8E7AB}" type="sibTrans" cxnId="{7D523887-9C76-4FD8-B503-36F1191F7329}">
      <dgm:prSet/>
      <dgm:spPr/>
      <dgm:t>
        <a:bodyPr/>
        <a:lstStyle/>
        <a:p>
          <a:endParaRPr lang="pt-BR"/>
        </a:p>
      </dgm:t>
    </dgm:pt>
    <dgm:pt modelId="{C06E46B0-0489-4258-9601-E3B31C99353D}">
      <dgm:prSet phldrT="[Texto]"/>
      <dgm:spPr/>
      <dgm:t>
        <a:bodyPr/>
        <a:lstStyle/>
        <a:p>
          <a:r>
            <a:rPr lang="pt-BR"/>
            <a:t>Mestre em Engenharia de Sistemas e Computação pela Universidade Federal do Rio de Janeiro (2008)</a:t>
          </a:r>
          <a:endParaRPr lang="pt-BR" dirty="0"/>
        </a:p>
      </dgm:t>
    </dgm:pt>
    <dgm:pt modelId="{7E3128EE-542A-43F3-AE25-A9758438E968}" type="parTrans" cxnId="{F6644F2A-BD8F-4445-9F5F-C4339195600B}">
      <dgm:prSet/>
      <dgm:spPr/>
      <dgm:t>
        <a:bodyPr/>
        <a:lstStyle/>
        <a:p>
          <a:endParaRPr lang="pt-BR"/>
        </a:p>
      </dgm:t>
    </dgm:pt>
    <dgm:pt modelId="{40AB0689-DC0F-4FC4-AAA0-2028FDD8C7EE}" type="sibTrans" cxnId="{F6644F2A-BD8F-4445-9F5F-C4339195600B}">
      <dgm:prSet/>
      <dgm:spPr/>
      <dgm:t>
        <a:bodyPr/>
        <a:lstStyle/>
        <a:p>
          <a:endParaRPr lang="pt-BR"/>
        </a:p>
      </dgm:t>
    </dgm:pt>
    <dgm:pt modelId="{58C1E5DC-5515-45AA-8824-BA720E9CD87F}">
      <dgm:prSet/>
      <dgm:spPr/>
      <dgm:t>
        <a:bodyPr/>
        <a:lstStyle/>
        <a:p>
          <a:r>
            <a:rPr lang="pt-BR"/>
            <a:t>Graduado em Engenharia Elétrica com ênfase em Sistemas e Computação pela Universidade do Estado do Rio de Janeiro (2006). </a:t>
          </a:r>
        </a:p>
      </dgm:t>
    </dgm:pt>
    <dgm:pt modelId="{2C8A91F2-786C-48E5-B2A9-D55DEAAC5BF7}" type="parTrans" cxnId="{E0B455DA-BB58-4B34-B1EB-7C8A60558B70}">
      <dgm:prSet/>
      <dgm:spPr/>
      <dgm:t>
        <a:bodyPr/>
        <a:lstStyle/>
        <a:p>
          <a:endParaRPr lang="pt-BR"/>
        </a:p>
      </dgm:t>
    </dgm:pt>
    <dgm:pt modelId="{DA18719A-EDA7-4397-919E-0F88248A7080}" type="sibTrans" cxnId="{E0B455DA-BB58-4B34-B1EB-7C8A60558B70}">
      <dgm:prSet/>
      <dgm:spPr/>
      <dgm:t>
        <a:bodyPr/>
        <a:lstStyle/>
        <a:p>
          <a:endParaRPr lang="pt-BR"/>
        </a:p>
      </dgm:t>
    </dgm:pt>
    <dgm:pt modelId="{DE7714FB-8868-4721-A09A-F99C490AAE1B}">
      <dgm:prSet/>
      <dgm:spPr/>
      <dgm:t>
        <a:bodyPr/>
        <a:lstStyle/>
        <a:p>
          <a:r>
            <a:rPr lang="pt-BR" dirty="0"/>
            <a:t>Possui grande experiência na definição e implantação de processos aderentes aos níveis G à C do </a:t>
          </a:r>
          <a:r>
            <a:rPr lang="pt-BR" dirty="0" err="1"/>
            <a:t>MPS.Br</a:t>
          </a:r>
          <a:r>
            <a:rPr lang="pt-BR" dirty="0"/>
            <a:t> e ML 2 e 3 do CMMI-Dev. </a:t>
          </a:r>
        </a:p>
      </dgm:t>
    </dgm:pt>
    <dgm:pt modelId="{749D75D4-F9A9-4D87-B19B-744C3C1DF576}" type="parTrans" cxnId="{DDFB8F1A-403B-42DA-9C88-B43AC9B6D50B}">
      <dgm:prSet/>
      <dgm:spPr/>
      <dgm:t>
        <a:bodyPr/>
        <a:lstStyle/>
        <a:p>
          <a:endParaRPr lang="pt-BR"/>
        </a:p>
      </dgm:t>
    </dgm:pt>
    <dgm:pt modelId="{7B18BB61-D57E-4AF3-A8BC-20813CCF8DAB}" type="sibTrans" cxnId="{DDFB8F1A-403B-42DA-9C88-B43AC9B6D50B}">
      <dgm:prSet/>
      <dgm:spPr/>
      <dgm:t>
        <a:bodyPr/>
        <a:lstStyle/>
        <a:p>
          <a:endParaRPr lang="pt-BR"/>
        </a:p>
      </dgm:t>
    </dgm:pt>
    <dgm:pt modelId="{EF29A9E9-C346-4D9A-BA4B-CA7614A18BF9}">
      <dgm:prSet/>
      <dgm:spPr/>
      <dgm:t>
        <a:bodyPr/>
        <a:lstStyle/>
        <a:p>
          <a:r>
            <a:rPr lang="pt-BR" dirty="0"/>
            <a:t>Analista e desenvolvedor </a:t>
          </a:r>
          <a:r>
            <a:rPr lang="pt-BR" dirty="0" err="1"/>
            <a:t>.Net</a:t>
          </a:r>
          <a:r>
            <a:rPr lang="pt-BR" dirty="0"/>
            <a:t>/C#. </a:t>
          </a:r>
        </a:p>
      </dgm:t>
    </dgm:pt>
    <dgm:pt modelId="{F905F8F5-7A96-43ED-A825-283B17EC9BFC}" type="parTrans" cxnId="{57A6C2BB-0332-4A00-9E8F-368AA6D21415}">
      <dgm:prSet/>
      <dgm:spPr/>
      <dgm:t>
        <a:bodyPr/>
        <a:lstStyle/>
        <a:p>
          <a:endParaRPr lang="pt-BR"/>
        </a:p>
      </dgm:t>
    </dgm:pt>
    <dgm:pt modelId="{89FE348E-CECA-428B-B0A0-87082AED7EFF}" type="sibTrans" cxnId="{57A6C2BB-0332-4A00-9E8F-368AA6D21415}">
      <dgm:prSet/>
      <dgm:spPr/>
      <dgm:t>
        <a:bodyPr/>
        <a:lstStyle/>
        <a:p>
          <a:endParaRPr lang="pt-BR"/>
        </a:p>
      </dgm:t>
    </dgm:pt>
    <dgm:pt modelId="{F0F22FEA-89A4-4A1C-A019-5512D8A600CA}">
      <dgm:prSet/>
      <dgm:spPr/>
      <dgm:t>
        <a:bodyPr/>
        <a:lstStyle/>
        <a:p>
          <a:r>
            <a:rPr lang="pt-BR" dirty="0"/>
            <a:t>Professional Scrum Master (PSM) e Professional Scrum </a:t>
          </a:r>
          <a:r>
            <a:rPr lang="pt-BR" dirty="0" err="1"/>
            <a:t>Product</a:t>
          </a:r>
          <a:r>
            <a:rPr lang="pt-BR" dirty="0"/>
            <a:t> </a:t>
          </a:r>
          <a:r>
            <a:rPr lang="pt-BR" dirty="0" err="1"/>
            <a:t>Owner</a:t>
          </a:r>
          <a:r>
            <a:rPr lang="pt-BR" dirty="0"/>
            <a:t> (PSPO)</a:t>
          </a:r>
        </a:p>
      </dgm:t>
    </dgm:pt>
    <dgm:pt modelId="{395E92C0-3474-430C-B80B-981E6ADB9212}" type="parTrans" cxnId="{A62437B0-3878-4FA9-BAD4-EE04282D00FE}">
      <dgm:prSet/>
      <dgm:spPr/>
      <dgm:t>
        <a:bodyPr/>
        <a:lstStyle/>
        <a:p>
          <a:endParaRPr lang="pt-BR"/>
        </a:p>
      </dgm:t>
    </dgm:pt>
    <dgm:pt modelId="{F2A78B70-259F-403F-B282-3E799896E37E}" type="sibTrans" cxnId="{A62437B0-3878-4FA9-BAD4-EE04282D00FE}">
      <dgm:prSet/>
      <dgm:spPr/>
      <dgm:t>
        <a:bodyPr/>
        <a:lstStyle/>
        <a:p>
          <a:endParaRPr lang="pt-BR"/>
        </a:p>
      </dgm:t>
    </dgm:pt>
    <dgm:pt modelId="{B8D43C5B-F9FE-4147-A67C-22AAAB3AC60D}">
      <dgm:prSet/>
      <dgm:spPr/>
      <dgm:t>
        <a:bodyPr/>
        <a:lstStyle/>
        <a:p>
          <a:r>
            <a:rPr lang="pt-BR" dirty="0"/>
            <a:t>Implementador credenciado e Avaliador Líder do modelo </a:t>
          </a:r>
          <a:r>
            <a:rPr lang="pt-BR" dirty="0" err="1"/>
            <a:t>MPS.Br</a:t>
          </a:r>
          <a:endParaRPr lang="pt-BR" dirty="0"/>
        </a:p>
      </dgm:t>
    </dgm:pt>
    <dgm:pt modelId="{AD111EA8-6C4F-4560-B5A1-BFCD0E6FAB0A}" type="parTrans" cxnId="{64912975-D416-43D3-B696-167E457AA5DA}">
      <dgm:prSet/>
      <dgm:spPr/>
      <dgm:t>
        <a:bodyPr/>
        <a:lstStyle/>
        <a:p>
          <a:endParaRPr lang="pt-BR"/>
        </a:p>
      </dgm:t>
    </dgm:pt>
    <dgm:pt modelId="{A8CE7043-5F80-4DF7-91A5-E728C3D7DBCC}" type="sibTrans" cxnId="{64912975-D416-43D3-B696-167E457AA5DA}">
      <dgm:prSet/>
      <dgm:spPr/>
      <dgm:t>
        <a:bodyPr/>
        <a:lstStyle/>
        <a:p>
          <a:endParaRPr lang="pt-BR"/>
        </a:p>
      </dgm:t>
    </dgm:pt>
    <dgm:pt modelId="{AFEA9B29-E1F6-497B-9D93-3797C9F1924B}">
      <dgm:prSet/>
      <dgm:spPr/>
      <dgm:t>
        <a:bodyPr/>
        <a:lstStyle/>
        <a:p>
          <a:r>
            <a:rPr lang="pt-BR" dirty="0"/>
            <a:t>Implementador e avaliador da metodologia CERTICS.</a:t>
          </a:r>
        </a:p>
      </dgm:t>
    </dgm:pt>
    <dgm:pt modelId="{0C2E307C-9E3D-40D6-8291-53316717F805}" type="parTrans" cxnId="{8AAF9DB3-1020-4F43-9E29-A612F066ACE1}">
      <dgm:prSet/>
      <dgm:spPr/>
      <dgm:t>
        <a:bodyPr/>
        <a:lstStyle/>
        <a:p>
          <a:endParaRPr lang="pt-BR"/>
        </a:p>
      </dgm:t>
    </dgm:pt>
    <dgm:pt modelId="{AD41B5FC-5420-4473-A0FC-DE4E50DD7D42}" type="sibTrans" cxnId="{8AAF9DB3-1020-4F43-9E29-A612F066ACE1}">
      <dgm:prSet/>
      <dgm:spPr/>
      <dgm:t>
        <a:bodyPr/>
        <a:lstStyle/>
        <a:p>
          <a:endParaRPr lang="pt-BR"/>
        </a:p>
      </dgm:t>
    </dgm:pt>
    <dgm:pt modelId="{480BF83F-361A-4E9F-B75C-C652EE200B02}">
      <dgm:prSet/>
      <dgm:spPr/>
      <dgm:t>
        <a:bodyPr/>
        <a:lstStyle/>
        <a:p>
          <a:r>
            <a:rPr lang="pt-BR" dirty="0" err="1"/>
            <a:t>Kanban</a:t>
          </a:r>
          <a:r>
            <a:rPr lang="pt-BR" dirty="0"/>
            <a:t> Management Professional (KMP II)</a:t>
          </a:r>
        </a:p>
      </dgm:t>
    </dgm:pt>
    <dgm:pt modelId="{8563287B-980B-4086-95E0-C839C99CE9FA}" type="parTrans" cxnId="{86AB7C14-22B7-409C-884D-E51F0738A681}">
      <dgm:prSet/>
      <dgm:spPr/>
      <dgm:t>
        <a:bodyPr/>
        <a:lstStyle/>
        <a:p>
          <a:endParaRPr lang="pt-BR"/>
        </a:p>
      </dgm:t>
    </dgm:pt>
    <dgm:pt modelId="{2B6BA5DB-547C-44E6-97F9-758566E40620}" type="sibTrans" cxnId="{86AB7C14-22B7-409C-884D-E51F0738A681}">
      <dgm:prSet/>
      <dgm:spPr/>
      <dgm:t>
        <a:bodyPr/>
        <a:lstStyle/>
        <a:p>
          <a:endParaRPr lang="pt-BR"/>
        </a:p>
      </dgm:t>
    </dgm:pt>
    <dgm:pt modelId="{AEAAE4C1-88ED-44E4-8AD3-97F4968AAA62}">
      <dgm:prSet/>
      <dgm:spPr/>
      <dgm:t>
        <a:bodyPr/>
        <a:lstStyle/>
        <a:p>
          <a:r>
            <a:rPr lang="pt-BR" i="1" dirty="0" err="1"/>
            <a:t>Certified</a:t>
          </a:r>
          <a:r>
            <a:rPr lang="pt-BR" i="1" dirty="0"/>
            <a:t> Lead </a:t>
          </a:r>
          <a:r>
            <a:rPr lang="pt-BR" i="1" dirty="0" err="1"/>
            <a:t>Appraiser</a:t>
          </a:r>
          <a:r>
            <a:rPr lang="pt-BR" i="1" dirty="0"/>
            <a:t> CMMI </a:t>
          </a:r>
          <a:r>
            <a:rPr lang="pt-BR" i="1" dirty="0" err="1"/>
            <a:t>Development</a:t>
          </a:r>
          <a:endParaRPr lang="pt-BR" i="1" dirty="0"/>
        </a:p>
      </dgm:t>
    </dgm:pt>
    <dgm:pt modelId="{C9BE36CF-5176-4D8C-8B4F-F719C20468F5}" type="parTrans" cxnId="{8E38D8B3-C220-4177-A1A5-5C37258A2A12}">
      <dgm:prSet/>
      <dgm:spPr/>
      <dgm:t>
        <a:bodyPr/>
        <a:lstStyle/>
        <a:p>
          <a:endParaRPr lang="en-US"/>
        </a:p>
      </dgm:t>
    </dgm:pt>
    <dgm:pt modelId="{BD77604F-73B6-4F78-8E3E-9A1E8B7DDD12}" type="sibTrans" cxnId="{8E38D8B3-C220-4177-A1A5-5C37258A2A12}">
      <dgm:prSet/>
      <dgm:spPr/>
      <dgm:t>
        <a:bodyPr/>
        <a:lstStyle/>
        <a:p>
          <a:endParaRPr lang="en-US"/>
        </a:p>
      </dgm:t>
    </dgm:pt>
    <dgm:pt modelId="{03E42E09-7E68-4B8B-B72A-307BC1DE0349}" type="pres">
      <dgm:prSet presAssocID="{FFE686F3-D812-4E8A-82D1-6174024C0F51}" presName="linearFlow" presStyleCnt="0">
        <dgm:presLayoutVars>
          <dgm:dir/>
          <dgm:animLvl val="lvl"/>
          <dgm:resizeHandles/>
        </dgm:presLayoutVars>
      </dgm:prSet>
      <dgm:spPr/>
    </dgm:pt>
    <dgm:pt modelId="{73C010AD-2BC8-4810-83E4-84BEC13436EE}" type="pres">
      <dgm:prSet presAssocID="{41C6D1CA-8AEF-469A-B068-058F324C65CA}" presName="compositeNode" presStyleCnt="0">
        <dgm:presLayoutVars>
          <dgm:bulletEnabled val="1"/>
        </dgm:presLayoutVars>
      </dgm:prSet>
      <dgm:spPr/>
    </dgm:pt>
    <dgm:pt modelId="{D082F1DE-8530-4D68-A712-03DF04ADB558}" type="pres">
      <dgm:prSet presAssocID="{41C6D1CA-8AEF-469A-B068-058F324C65CA}" presName="image" presStyleLbl="fgImgPlace1" presStyleIdx="0" presStyleCnt="1"/>
      <dgm:spPr/>
    </dgm:pt>
    <dgm:pt modelId="{01B65F5F-3868-4845-B54B-541D7F537769}" type="pres">
      <dgm:prSet presAssocID="{41C6D1CA-8AEF-469A-B068-058F324C65CA}" presName="childNode" presStyleLbl="node1" presStyleIdx="0" presStyleCnt="1">
        <dgm:presLayoutVars>
          <dgm:bulletEnabled val="1"/>
        </dgm:presLayoutVars>
      </dgm:prSet>
      <dgm:spPr/>
    </dgm:pt>
    <dgm:pt modelId="{56B8CA0B-521B-49D1-8F8C-F9FFDDEADA05}" type="pres">
      <dgm:prSet presAssocID="{41C6D1CA-8AEF-469A-B068-058F324C65CA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86AB7C14-22B7-409C-884D-E51F0738A681}" srcId="{41C6D1CA-8AEF-469A-B068-058F324C65CA}" destId="{480BF83F-361A-4E9F-B75C-C652EE200B02}" srcOrd="5" destOrd="0" parTransId="{8563287B-980B-4086-95E0-C839C99CE9FA}" sibTransId="{2B6BA5DB-547C-44E6-97F9-758566E40620}"/>
    <dgm:cxn modelId="{DDFB8F1A-403B-42DA-9C88-B43AC9B6D50B}" srcId="{41C6D1CA-8AEF-469A-B068-058F324C65CA}" destId="{DE7714FB-8868-4721-A09A-F99C490AAE1B}" srcOrd="2" destOrd="0" parTransId="{749D75D4-F9A9-4D87-B19B-744C3C1DF576}" sibTransId="{7B18BB61-D57E-4AF3-A8BC-20813CCF8DAB}"/>
    <dgm:cxn modelId="{79266323-F269-4C74-A4DA-68601F4E4444}" type="presOf" srcId="{C06E46B0-0489-4258-9601-E3B31C99353D}" destId="{01B65F5F-3868-4845-B54B-541D7F537769}" srcOrd="0" destOrd="0" presId="urn:microsoft.com/office/officeart/2005/8/layout/hList2"/>
    <dgm:cxn modelId="{F6644F2A-BD8F-4445-9F5F-C4339195600B}" srcId="{41C6D1CA-8AEF-469A-B068-058F324C65CA}" destId="{C06E46B0-0489-4258-9601-E3B31C99353D}" srcOrd="0" destOrd="0" parTransId="{7E3128EE-542A-43F3-AE25-A9758438E968}" sibTransId="{40AB0689-DC0F-4FC4-AAA0-2028FDD8C7EE}"/>
    <dgm:cxn modelId="{89367D2A-999E-42CF-859D-38448AF8D9DE}" type="presOf" srcId="{F0F22FEA-89A4-4A1C-A019-5512D8A600CA}" destId="{01B65F5F-3868-4845-B54B-541D7F537769}" srcOrd="0" destOrd="4" presId="urn:microsoft.com/office/officeart/2005/8/layout/hList2"/>
    <dgm:cxn modelId="{64912975-D416-43D3-B696-167E457AA5DA}" srcId="{41C6D1CA-8AEF-469A-B068-058F324C65CA}" destId="{B8D43C5B-F9FE-4147-A67C-22AAAB3AC60D}" srcOrd="6" destOrd="0" parTransId="{AD111EA8-6C4F-4560-B5A1-BFCD0E6FAB0A}" sibTransId="{A8CE7043-5F80-4DF7-91A5-E728C3D7DBCC}"/>
    <dgm:cxn modelId="{9B5DC975-699A-4860-9C7A-70949689C719}" type="presOf" srcId="{41C6D1CA-8AEF-469A-B068-058F324C65CA}" destId="{56B8CA0B-521B-49D1-8F8C-F9FFDDEADA05}" srcOrd="0" destOrd="0" presId="urn:microsoft.com/office/officeart/2005/8/layout/hList2"/>
    <dgm:cxn modelId="{7D523887-9C76-4FD8-B503-36F1191F7329}" srcId="{FFE686F3-D812-4E8A-82D1-6174024C0F51}" destId="{41C6D1CA-8AEF-469A-B068-058F324C65CA}" srcOrd="0" destOrd="0" parTransId="{58E10F00-AD5B-44A9-86F0-8EC611F25E6F}" sibTransId="{96B475BE-2C92-40D9-A588-92814FB8E7AB}"/>
    <dgm:cxn modelId="{36C83896-3FA0-477A-8535-DF19DFCA3B52}" type="presOf" srcId="{AFEA9B29-E1F6-497B-9D93-3797C9F1924B}" destId="{01B65F5F-3868-4845-B54B-541D7F537769}" srcOrd="0" destOrd="7" presId="urn:microsoft.com/office/officeart/2005/8/layout/hList2"/>
    <dgm:cxn modelId="{A62437B0-3878-4FA9-BAD4-EE04282D00FE}" srcId="{41C6D1CA-8AEF-469A-B068-058F324C65CA}" destId="{F0F22FEA-89A4-4A1C-A019-5512D8A600CA}" srcOrd="4" destOrd="0" parTransId="{395E92C0-3474-430C-B80B-981E6ADB9212}" sibTransId="{F2A78B70-259F-403F-B282-3E799896E37E}"/>
    <dgm:cxn modelId="{8AAF9DB3-1020-4F43-9E29-A612F066ACE1}" srcId="{41C6D1CA-8AEF-469A-B068-058F324C65CA}" destId="{AFEA9B29-E1F6-497B-9D93-3797C9F1924B}" srcOrd="7" destOrd="0" parTransId="{0C2E307C-9E3D-40D6-8291-53316717F805}" sibTransId="{AD41B5FC-5420-4473-A0FC-DE4E50DD7D42}"/>
    <dgm:cxn modelId="{8E38D8B3-C220-4177-A1A5-5C37258A2A12}" srcId="{41C6D1CA-8AEF-469A-B068-058F324C65CA}" destId="{AEAAE4C1-88ED-44E4-8AD3-97F4968AAA62}" srcOrd="8" destOrd="0" parTransId="{C9BE36CF-5176-4D8C-8B4F-F719C20468F5}" sibTransId="{BD77604F-73B6-4F78-8E3E-9A1E8B7DDD12}"/>
    <dgm:cxn modelId="{57A6C2BB-0332-4A00-9E8F-368AA6D21415}" srcId="{41C6D1CA-8AEF-469A-B068-058F324C65CA}" destId="{EF29A9E9-C346-4D9A-BA4B-CA7614A18BF9}" srcOrd="3" destOrd="0" parTransId="{F905F8F5-7A96-43ED-A825-283B17EC9BFC}" sibTransId="{89FE348E-CECA-428B-B0A0-87082AED7EFF}"/>
    <dgm:cxn modelId="{A3A259BC-0164-4893-AE4D-20F45B71E96C}" type="presOf" srcId="{DE7714FB-8868-4721-A09A-F99C490AAE1B}" destId="{01B65F5F-3868-4845-B54B-541D7F537769}" srcOrd="0" destOrd="2" presId="urn:microsoft.com/office/officeart/2005/8/layout/hList2"/>
    <dgm:cxn modelId="{AFA4DABE-924B-45E6-A72B-80B2615C6853}" type="presOf" srcId="{EF29A9E9-C346-4D9A-BA4B-CA7614A18BF9}" destId="{01B65F5F-3868-4845-B54B-541D7F537769}" srcOrd="0" destOrd="3" presId="urn:microsoft.com/office/officeart/2005/8/layout/hList2"/>
    <dgm:cxn modelId="{9E61BCC6-8511-4E87-9A20-7D77AA9584D4}" type="presOf" srcId="{58C1E5DC-5515-45AA-8824-BA720E9CD87F}" destId="{01B65F5F-3868-4845-B54B-541D7F537769}" srcOrd="0" destOrd="1" presId="urn:microsoft.com/office/officeart/2005/8/layout/hList2"/>
    <dgm:cxn modelId="{D7F2D6CE-35C2-42B5-BC28-B3070F347AF2}" type="presOf" srcId="{B8D43C5B-F9FE-4147-A67C-22AAAB3AC60D}" destId="{01B65F5F-3868-4845-B54B-541D7F537769}" srcOrd="0" destOrd="6" presId="urn:microsoft.com/office/officeart/2005/8/layout/hList2"/>
    <dgm:cxn modelId="{E0B455DA-BB58-4B34-B1EB-7C8A60558B70}" srcId="{41C6D1CA-8AEF-469A-B068-058F324C65CA}" destId="{58C1E5DC-5515-45AA-8824-BA720E9CD87F}" srcOrd="1" destOrd="0" parTransId="{2C8A91F2-786C-48E5-B2A9-D55DEAAC5BF7}" sibTransId="{DA18719A-EDA7-4397-919E-0F88248A7080}"/>
    <dgm:cxn modelId="{D135F1E7-4097-433F-AC4D-F2ECC6F7ECBE}" type="presOf" srcId="{FFE686F3-D812-4E8A-82D1-6174024C0F51}" destId="{03E42E09-7E68-4B8B-B72A-307BC1DE0349}" srcOrd="0" destOrd="0" presId="urn:microsoft.com/office/officeart/2005/8/layout/hList2"/>
    <dgm:cxn modelId="{9236A2E8-8CC9-46D6-9D58-0D898E870263}" type="presOf" srcId="{AEAAE4C1-88ED-44E4-8AD3-97F4968AAA62}" destId="{01B65F5F-3868-4845-B54B-541D7F537769}" srcOrd="0" destOrd="8" presId="urn:microsoft.com/office/officeart/2005/8/layout/hList2"/>
    <dgm:cxn modelId="{9250D3F0-0A3E-4490-A662-EB4B4F0E2449}" type="presOf" srcId="{480BF83F-361A-4E9F-B75C-C652EE200B02}" destId="{01B65F5F-3868-4845-B54B-541D7F537769}" srcOrd="0" destOrd="5" presId="urn:microsoft.com/office/officeart/2005/8/layout/hList2"/>
    <dgm:cxn modelId="{F6393AF9-DCA1-460D-9776-6DFC19505598}" type="presParOf" srcId="{03E42E09-7E68-4B8B-B72A-307BC1DE0349}" destId="{73C010AD-2BC8-4810-83E4-84BEC13436EE}" srcOrd="0" destOrd="0" presId="urn:microsoft.com/office/officeart/2005/8/layout/hList2"/>
    <dgm:cxn modelId="{4EBFBE65-8987-4AF1-B748-E868D725A6C9}" type="presParOf" srcId="{73C010AD-2BC8-4810-83E4-84BEC13436EE}" destId="{D082F1DE-8530-4D68-A712-03DF04ADB558}" srcOrd="0" destOrd="0" presId="urn:microsoft.com/office/officeart/2005/8/layout/hList2"/>
    <dgm:cxn modelId="{7AC049F9-4C28-40B3-808D-A8296C287FD1}" type="presParOf" srcId="{73C010AD-2BC8-4810-83E4-84BEC13436EE}" destId="{01B65F5F-3868-4845-B54B-541D7F537769}" srcOrd="1" destOrd="0" presId="urn:microsoft.com/office/officeart/2005/8/layout/hList2"/>
    <dgm:cxn modelId="{5021F863-8DC3-4B04-B521-EB6CA7D87225}" type="presParOf" srcId="{73C010AD-2BC8-4810-83E4-84BEC13436EE}" destId="{56B8CA0B-521B-49D1-8F8C-F9FFDDEADA05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B8CA0B-521B-49D1-8F8C-F9FFDDEADA05}">
      <dsp:nvSpPr>
        <dsp:cNvPr id="0" name=""/>
        <dsp:cNvSpPr/>
      </dsp:nvSpPr>
      <dsp:spPr>
        <a:xfrm rot="16200000">
          <a:off x="-1373013" y="2592325"/>
          <a:ext cx="3841211" cy="812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716636" bIns="0" numCol="1" spcCol="1270" anchor="t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David Zanetti </a:t>
          </a:r>
        </a:p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baseline="0" dirty="0"/>
            <a:t>Consultor </a:t>
          </a:r>
          <a:r>
            <a:rPr lang="pt-BR" sz="2300" kern="1200" baseline="0" dirty="0" err="1"/>
            <a:t>sócio-fundador</a:t>
          </a:r>
          <a:endParaRPr lang="pt-BR" sz="2300" kern="1200" dirty="0"/>
        </a:p>
      </dsp:txBody>
      <dsp:txXfrm>
        <a:off x="-1373013" y="2592325"/>
        <a:ext cx="3841211" cy="812563"/>
      </dsp:txXfrm>
    </dsp:sp>
    <dsp:sp modelId="{01B65F5F-3868-4845-B54B-541D7F537769}">
      <dsp:nvSpPr>
        <dsp:cNvPr id="0" name=""/>
        <dsp:cNvSpPr/>
      </dsp:nvSpPr>
      <dsp:spPr>
        <a:xfrm>
          <a:off x="953874" y="1078001"/>
          <a:ext cx="6206048" cy="38412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16636" rIns="128016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/>
            <a:t>Mestre em Engenharia de Sistemas e Computação pela Universidade Federal do Rio de Janeiro (2008)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/>
            <a:t>Graduado em Engenharia Elétrica com ênfase em Sistemas e Computação pela Universidade do Estado do Rio de Janeiro (2006).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Possui grande experiência na definição e implantação de processos aderentes aos níveis G à C do </a:t>
          </a:r>
          <a:r>
            <a:rPr lang="pt-BR" sz="1400" kern="1200" dirty="0" err="1"/>
            <a:t>MPS.Br</a:t>
          </a:r>
          <a:r>
            <a:rPr lang="pt-BR" sz="1400" kern="1200" dirty="0"/>
            <a:t> e ML 2 e 3 do CMMI-Dev.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Analista e desenvolvedor </a:t>
          </a:r>
          <a:r>
            <a:rPr lang="pt-BR" sz="1400" kern="1200" dirty="0" err="1"/>
            <a:t>.Net</a:t>
          </a:r>
          <a:r>
            <a:rPr lang="pt-BR" sz="1400" kern="1200" dirty="0"/>
            <a:t>/C#.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Professional Scrum Master (PSM) e Professional Scrum </a:t>
          </a:r>
          <a:r>
            <a:rPr lang="pt-BR" sz="1400" kern="1200" dirty="0" err="1"/>
            <a:t>Product</a:t>
          </a:r>
          <a:r>
            <a:rPr lang="pt-BR" sz="1400" kern="1200" dirty="0"/>
            <a:t> </a:t>
          </a:r>
          <a:r>
            <a:rPr lang="pt-BR" sz="1400" kern="1200" dirty="0" err="1"/>
            <a:t>Owner</a:t>
          </a:r>
          <a:r>
            <a:rPr lang="pt-BR" sz="1400" kern="1200" dirty="0"/>
            <a:t> (PSPO)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 err="1"/>
            <a:t>Kanban</a:t>
          </a:r>
          <a:r>
            <a:rPr lang="pt-BR" sz="1400" kern="1200" dirty="0"/>
            <a:t> Management Professional (KMP II)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Implementador credenciado e Avaliador Líder do modelo </a:t>
          </a:r>
          <a:r>
            <a:rPr lang="pt-BR" sz="1400" kern="1200" dirty="0" err="1"/>
            <a:t>MPS.Br</a:t>
          </a:r>
          <a:endParaRPr lang="pt-B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Implementador e avaliador da metodologia CERTICS.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i="1" kern="1200" dirty="0" err="1"/>
            <a:t>Certified</a:t>
          </a:r>
          <a:r>
            <a:rPr lang="pt-BR" sz="1400" i="1" kern="1200" dirty="0"/>
            <a:t> Lead </a:t>
          </a:r>
          <a:r>
            <a:rPr lang="pt-BR" sz="1400" i="1" kern="1200" dirty="0" err="1"/>
            <a:t>Appraiser</a:t>
          </a:r>
          <a:r>
            <a:rPr lang="pt-BR" sz="1400" i="1" kern="1200" dirty="0"/>
            <a:t> CMMI </a:t>
          </a:r>
          <a:r>
            <a:rPr lang="pt-BR" sz="1400" i="1" kern="1200" dirty="0" err="1"/>
            <a:t>Development</a:t>
          </a:r>
          <a:endParaRPr lang="pt-BR" sz="1400" i="1" kern="1200" dirty="0"/>
        </a:p>
      </dsp:txBody>
      <dsp:txXfrm>
        <a:off x="953874" y="1078001"/>
        <a:ext cx="6206048" cy="3841211"/>
      </dsp:txXfrm>
    </dsp:sp>
    <dsp:sp modelId="{D082F1DE-8530-4D68-A712-03DF04ADB558}">
      <dsp:nvSpPr>
        <dsp:cNvPr id="0" name=""/>
        <dsp:cNvSpPr/>
      </dsp:nvSpPr>
      <dsp:spPr>
        <a:xfrm>
          <a:off x="141310" y="5417"/>
          <a:ext cx="1625127" cy="162512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D658455-B4A8-4088-A6FF-CBDE870F2D3C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3992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DF52D7C-3F45-4AFD-8711-D289D2D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864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4CC5224-A340-4CA8-B13D-03A3EC44F596}" type="datetimeFigureOut">
              <a:rPr lang="pt-BR" smtClean="0"/>
              <a:t>10/02/2021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50CC82F-D6D2-4E04-B68F-1CA07AEB6B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4798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C82F-D6D2-4E04-B68F-1CA07AEB6BD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4078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0CC82F-D6D2-4E04-B68F-1CA07AEB6BDA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408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0CC82F-D6D2-4E04-B68F-1CA07AEB6BDA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933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0CC82F-D6D2-4E04-B68F-1CA07AEB6BDA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727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0CC82F-D6D2-4E04-B68F-1CA07AEB6BDA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842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0CC82F-D6D2-4E04-B68F-1CA07AEB6BDA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78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1"/>
          <p:cNvSpPr>
            <a:spLocks noGrp="1"/>
          </p:cNvSpPr>
          <p:nvPr>
            <p:ph type="title" hasCustomPrompt="1"/>
          </p:nvPr>
        </p:nvSpPr>
        <p:spPr>
          <a:xfrm>
            <a:off x="402101" y="2623546"/>
            <a:ext cx="7138182" cy="2569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dirty="0" err="1"/>
              <a:t>Executive</a:t>
            </a:r>
            <a:r>
              <a:rPr lang="pt-BR" dirty="0"/>
              <a:t> </a:t>
            </a:r>
            <a:r>
              <a:rPr lang="pt-BR" dirty="0" err="1"/>
              <a:t>Presentation</a:t>
            </a:r>
            <a:endParaRPr lang="pt-BR" dirty="0"/>
          </a:p>
        </p:txBody>
      </p:sp>
      <p:sp>
        <p:nvSpPr>
          <p:cNvPr id="8" name="Espaço Reservado para Texto 2"/>
          <p:cNvSpPr>
            <a:spLocks noGrp="1"/>
          </p:cNvSpPr>
          <p:nvPr>
            <p:ph idx="1"/>
          </p:nvPr>
        </p:nvSpPr>
        <p:spPr>
          <a:xfrm>
            <a:off x="402101" y="5193325"/>
            <a:ext cx="7138182" cy="1308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. </a:t>
            </a:r>
            <a:r>
              <a:rPr lang="pt-BR" dirty="0" err="1"/>
              <a:t>Mauris</a:t>
            </a:r>
            <a:r>
              <a:rPr lang="pt-BR" dirty="0"/>
              <a:t> </a:t>
            </a:r>
            <a:r>
              <a:rPr lang="pt-BR" dirty="0" err="1"/>
              <a:t>congue</a:t>
            </a:r>
            <a:r>
              <a:rPr lang="pt-BR" dirty="0"/>
              <a:t> </a:t>
            </a:r>
            <a:r>
              <a:rPr lang="pt-BR" dirty="0" err="1"/>
              <a:t>dui</a:t>
            </a:r>
            <a:r>
              <a:rPr lang="pt-BR" dirty="0"/>
              <a:t> </a:t>
            </a:r>
            <a:r>
              <a:rPr lang="pt-BR" dirty="0" err="1"/>
              <a:t>tortor</a:t>
            </a:r>
            <a:r>
              <a:rPr lang="pt-BR" dirty="0"/>
              <a:t>, quis </a:t>
            </a:r>
            <a:r>
              <a:rPr lang="pt-BR" dirty="0" err="1"/>
              <a:t>rhoncus</a:t>
            </a:r>
            <a:r>
              <a:rPr lang="pt-BR" dirty="0"/>
              <a:t> mi </a:t>
            </a:r>
            <a:r>
              <a:rPr lang="pt-BR" dirty="0" err="1"/>
              <a:t>blandit</a:t>
            </a:r>
            <a:r>
              <a:rPr lang="pt-BR" dirty="0"/>
              <a:t> eu.</a:t>
            </a:r>
          </a:p>
        </p:txBody>
      </p:sp>
    </p:spTree>
    <p:extLst>
      <p:ext uri="{BB962C8B-B14F-4D97-AF65-F5344CB8AC3E}">
        <p14:creationId xmlns:p14="http://schemas.microsoft.com/office/powerpoint/2010/main" val="3816618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5929" y="5349577"/>
            <a:ext cx="6871138" cy="1308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230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152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199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728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83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2873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930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29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014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047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5929" y="5349577"/>
            <a:ext cx="6871138" cy="13086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8601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952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882297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96205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952635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1"/>
          <p:cNvSpPr>
            <a:spLocks noGrp="1"/>
          </p:cNvSpPr>
          <p:nvPr>
            <p:ph type="title" hasCustomPrompt="1"/>
          </p:nvPr>
        </p:nvSpPr>
        <p:spPr>
          <a:xfrm>
            <a:off x="402101" y="2623546"/>
            <a:ext cx="7138182" cy="2569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dirty="0" err="1"/>
              <a:t>Executive</a:t>
            </a:r>
            <a:r>
              <a:rPr lang="pt-BR" dirty="0"/>
              <a:t> </a:t>
            </a:r>
            <a:r>
              <a:rPr lang="pt-BR" dirty="0" err="1"/>
              <a:t>Presentation</a:t>
            </a:r>
            <a:endParaRPr lang="pt-BR" dirty="0"/>
          </a:p>
        </p:txBody>
      </p:sp>
      <p:sp>
        <p:nvSpPr>
          <p:cNvPr id="8" name="Espaço Reservado para Texto 2"/>
          <p:cNvSpPr>
            <a:spLocks noGrp="1"/>
          </p:cNvSpPr>
          <p:nvPr>
            <p:ph idx="1"/>
          </p:nvPr>
        </p:nvSpPr>
        <p:spPr>
          <a:xfrm>
            <a:off x="402101" y="5193325"/>
            <a:ext cx="7138182" cy="1308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. </a:t>
            </a:r>
            <a:r>
              <a:rPr lang="pt-BR" dirty="0" err="1"/>
              <a:t>Mauris</a:t>
            </a:r>
            <a:r>
              <a:rPr lang="pt-BR" dirty="0"/>
              <a:t> </a:t>
            </a:r>
            <a:r>
              <a:rPr lang="pt-BR" dirty="0" err="1"/>
              <a:t>congue</a:t>
            </a:r>
            <a:r>
              <a:rPr lang="pt-BR" dirty="0"/>
              <a:t> </a:t>
            </a:r>
            <a:r>
              <a:rPr lang="pt-BR" dirty="0" err="1"/>
              <a:t>dui</a:t>
            </a:r>
            <a:r>
              <a:rPr lang="pt-BR" dirty="0"/>
              <a:t> </a:t>
            </a:r>
            <a:r>
              <a:rPr lang="pt-BR" dirty="0" err="1"/>
              <a:t>tortor</a:t>
            </a:r>
            <a:r>
              <a:rPr lang="pt-BR" dirty="0"/>
              <a:t>, quis </a:t>
            </a:r>
            <a:r>
              <a:rPr lang="pt-BR" dirty="0" err="1"/>
              <a:t>rhoncus</a:t>
            </a:r>
            <a:r>
              <a:rPr lang="pt-BR" dirty="0"/>
              <a:t> mi </a:t>
            </a:r>
            <a:r>
              <a:rPr lang="pt-BR" dirty="0" err="1"/>
              <a:t>blandit</a:t>
            </a:r>
            <a:r>
              <a:rPr lang="pt-BR" dirty="0"/>
              <a:t> eu.</a:t>
            </a:r>
          </a:p>
        </p:txBody>
      </p:sp>
    </p:spTree>
    <p:extLst>
      <p:ext uri="{BB962C8B-B14F-4D97-AF65-F5344CB8AC3E}">
        <p14:creationId xmlns:p14="http://schemas.microsoft.com/office/powerpoint/2010/main" val="1031452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5929" y="5349577"/>
            <a:ext cx="6871138" cy="1308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7334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6163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559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8003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4056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1096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095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4475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2787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6713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5929" y="5349577"/>
            <a:ext cx="6871138" cy="13086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654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371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381237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6997529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7616036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1"/>
          <p:cNvSpPr>
            <a:spLocks noGrp="1"/>
          </p:cNvSpPr>
          <p:nvPr>
            <p:ph type="title" hasCustomPrompt="1"/>
          </p:nvPr>
        </p:nvSpPr>
        <p:spPr>
          <a:xfrm>
            <a:off x="402101" y="2623546"/>
            <a:ext cx="7138182" cy="2569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dirty="0" err="1"/>
              <a:t>Executive</a:t>
            </a:r>
            <a:r>
              <a:rPr lang="pt-BR" dirty="0"/>
              <a:t> </a:t>
            </a:r>
            <a:r>
              <a:rPr lang="pt-BR" dirty="0" err="1"/>
              <a:t>Presentation</a:t>
            </a:r>
            <a:endParaRPr lang="pt-BR" dirty="0"/>
          </a:p>
        </p:txBody>
      </p:sp>
      <p:sp>
        <p:nvSpPr>
          <p:cNvPr id="8" name="Espaço Reservado para Texto 2"/>
          <p:cNvSpPr>
            <a:spLocks noGrp="1"/>
          </p:cNvSpPr>
          <p:nvPr>
            <p:ph idx="1"/>
          </p:nvPr>
        </p:nvSpPr>
        <p:spPr>
          <a:xfrm>
            <a:off x="402101" y="5193325"/>
            <a:ext cx="7138182" cy="1308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. </a:t>
            </a:r>
            <a:r>
              <a:rPr lang="pt-BR" dirty="0" err="1"/>
              <a:t>Mauris</a:t>
            </a:r>
            <a:r>
              <a:rPr lang="pt-BR" dirty="0"/>
              <a:t> </a:t>
            </a:r>
            <a:r>
              <a:rPr lang="pt-BR" dirty="0" err="1"/>
              <a:t>congue</a:t>
            </a:r>
            <a:r>
              <a:rPr lang="pt-BR" dirty="0"/>
              <a:t> </a:t>
            </a:r>
            <a:r>
              <a:rPr lang="pt-BR" dirty="0" err="1"/>
              <a:t>dui</a:t>
            </a:r>
            <a:r>
              <a:rPr lang="pt-BR" dirty="0"/>
              <a:t> </a:t>
            </a:r>
            <a:r>
              <a:rPr lang="pt-BR" dirty="0" err="1"/>
              <a:t>tortor</a:t>
            </a:r>
            <a:r>
              <a:rPr lang="pt-BR" dirty="0"/>
              <a:t>, quis </a:t>
            </a:r>
            <a:r>
              <a:rPr lang="pt-BR" dirty="0" err="1"/>
              <a:t>rhoncus</a:t>
            </a:r>
            <a:r>
              <a:rPr lang="pt-BR" dirty="0"/>
              <a:t> mi </a:t>
            </a:r>
            <a:r>
              <a:rPr lang="pt-BR" dirty="0" err="1"/>
              <a:t>blandit</a:t>
            </a:r>
            <a:r>
              <a:rPr lang="pt-BR" dirty="0"/>
              <a:t> eu.</a:t>
            </a:r>
          </a:p>
        </p:txBody>
      </p:sp>
    </p:spTree>
    <p:extLst>
      <p:ext uri="{BB962C8B-B14F-4D97-AF65-F5344CB8AC3E}">
        <p14:creationId xmlns:p14="http://schemas.microsoft.com/office/powerpoint/2010/main" val="8116730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5929" y="5349577"/>
            <a:ext cx="6871138" cy="1308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185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6429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9582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258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24361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2255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18009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3158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73147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2490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5929" y="5349577"/>
            <a:ext cx="6871138" cy="13086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4533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2FE45-8B09-4E7F-8CF4-72AC26528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9654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4075191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929" y="2779798"/>
            <a:ext cx="6871138" cy="256977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6152890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42841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7948246" cy="6858000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92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1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75" r:id="rId14"/>
    <p:sldLayoutId id="2147483662" r:id="rId15"/>
    <p:sldLayoutId id="2147483676" r:id="rId16"/>
  </p:sldLayoutIdLst>
  <p:hf hdr="0" ftr="0" dt="0"/>
  <p:txStyles>
    <p:titleStyle>
      <a:lvl1pPr algn="l" defTabSz="914400" rtl="0" eaLnBrk="1" latinLnBrk="0" hangingPunct="1">
        <a:lnSpc>
          <a:spcPts val="6000"/>
        </a:lnSpc>
        <a:spcBef>
          <a:spcPct val="0"/>
        </a:spcBef>
        <a:buNone/>
        <a:defRPr sz="6000" b="0" kern="1200" spc="-300" baseline="0">
          <a:solidFill>
            <a:schemeClr val="bg1"/>
          </a:solidFill>
          <a:latin typeface="Open Sans Extrabold" panose="020B0906030804020204" pitchFamily="34" charset="0"/>
          <a:ea typeface="Open Sans Extrabold" panose="020B0906030804020204" pitchFamily="34" charset="0"/>
          <a:cs typeface="Open Sans Extrabold" panose="020B09060308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lang="pt-BR" sz="2000" b="0" i="0" kern="1200" smtClean="0">
          <a:solidFill>
            <a:schemeClr val="bg1"/>
          </a:solidFill>
          <a:effectLst/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794824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4905" y="477473"/>
            <a:ext cx="2152161" cy="143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914400" rtl="0" eaLnBrk="1" latinLnBrk="0" hangingPunct="1">
        <a:lnSpc>
          <a:spcPts val="6000"/>
        </a:lnSpc>
        <a:spcBef>
          <a:spcPct val="0"/>
        </a:spcBef>
        <a:buNone/>
        <a:defRPr sz="6000" b="0" kern="1200" spc="-300" baseline="0">
          <a:solidFill>
            <a:schemeClr val="bg1"/>
          </a:solidFill>
          <a:latin typeface="Open Sans Extrabold" panose="020B0906030804020204" pitchFamily="34" charset="0"/>
          <a:ea typeface="Open Sans Extrabold" panose="020B0906030804020204" pitchFamily="34" charset="0"/>
          <a:cs typeface="Open Sans Extrabold" panose="020B09060308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lang="pt-BR" sz="2000" b="0" i="0" kern="1200" smtClean="0">
          <a:solidFill>
            <a:schemeClr val="bg1"/>
          </a:solidFill>
          <a:effectLst/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8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9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hf hdr="0" ftr="0" dt="0"/>
  <p:txStyles>
    <p:titleStyle>
      <a:lvl1pPr algn="l" defTabSz="914400" rtl="0" eaLnBrk="1" latinLnBrk="0" hangingPunct="1">
        <a:lnSpc>
          <a:spcPts val="6000"/>
        </a:lnSpc>
        <a:spcBef>
          <a:spcPct val="0"/>
        </a:spcBef>
        <a:buNone/>
        <a:defRPr sz="6000" b="0" kern="1200" spc="-300" baseline="0">
          <a:solidFill>
            <a:schemeClr val="bg1"/>
          </a:solidFill>
          <a:latin typeface="Open Sans Extrabold" panose="020B0906030804020204" pitchFamily="34" charset="0"/>
          <a:ea typeface="Open Sans Extrabold" panose="020B0906030804020204" pitchFamily="34" charset="0"/>
          <a:cs typeface="Open Sans Extrabold" panose="020B09060308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lang="pt-BR" sz="2000" b="0" i="0" kern="1200" smtClean="0">
          <a:solidFill>
            <a:schemeClr val="bg1"/>
          </a:solidFill>
          <a:effectLst/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9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hyperlink" Target="https://cmmiinstitute.com/news/press-releases/january-2017/cmmi%C2%AE-institute-publishes-a-guide-to-scrum-and-cmm" TargetMode="Externa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9466" y="1138095"/>
            <a:ext cx="7624860" cy="4285393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pt-BR" spc="-150" dirty="0">
                <a:latin typeface="Proxima Nova Cn Rg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</a:t>
            </a:r>
            <a:br>
              <a:rPr lang="pt-BR" spc="-150" dirty="0">
                <a:latin typeface="Proxima Nova Cn Rg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</a:br>
            <a:br>
              <a:rPr lang="pt-BR" spc="-150" dirty="0">
                <a:solidFill>
                  <a:srgbClr val="FFC000"/>
                </a:solidFill>
                <a:latin typeface="Proxima Nova Cn Rg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</a:br>
            <a:r>
              <a:rPr lang="pt-BR" spc="-150" dirty="0">
                <a:solidFill>
                  <a:srgbClr val="FFC000"/>
                </a:solidFill>
                <a:latin typeface="Proxima Nova Cn Rg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CMMI </a:t>
            </a:r>
            <a:r>
              <a:rPr lang="pt-BR" spc="-150" dirty="0" err="1">
                <a:solidFill>
                  <a:srgbClr val="FFC000"/>
                </a:solidFill>
                <a:latin typeface="Proxima Nova Cn Rg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pc="-150" dirty="0">
                <a:solidFill>
                  <a:srgbClr val="FFC000"/>
                </a:solidFill>
                <a:latin typeface="Proxima Nova Cn Rg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pc="-150" dirty="0" err="1">
                <a:solidFill>
                  <a:srgbClr val="FFC000"/>
                </a:solidFill>
                <a:latin typeface="Proxima Nova Cn Rg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4800" spc="-150" dirty="0">
              <a:latin typeface="Proxima Nova Cn Rg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FF89A95-C41B-41FE-8774-C78F833A6D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306" y="1108770"/>
            <a:ext cx="2536559" cy="169217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DA93278-BA1A-4E47-ABCD-FCA428E0E7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475" y="3952286"/>
            <a:ext cx="804811" cy="109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96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434624672"/>
              </p:ext>
            </p:extLst>
          </p:nvPr>
        </p:nvGraphicFramePr>
        <p:xfrm>
          <a:off x="392903" y="882257"/>
          <a:ext cx="7301234" cy="4924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B129182F-5AD7-4183-9AD7-25D9A712106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33" t="26825" b="21001"/>
          <a:stretch/>
        </p:blipFill>
        <p:spPr>
          <a:xfrm rot="16200000">
            <a:off x="537662" y="866538"/>
            <a:ext cx="1696011" cy="170219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3E1CF32-5A4C-4CD6-914D-3A21FB5E2ED7}"/>
              </a:ext>
            </a:extLst>
          </p:cNvPr>
          <p:cNvSpPr txBox="1"/>
          <p:nvPr/>
        </p:nvSpPr>
        <p:spPr>
          <a:xfrm>
            <a:off x="346359" y="374072"/>
            <a:ext cx="579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E4061"/>
                </a:solidFill>
                <a:latin typeface="Proxima Nova Rg" panose="02000506030000020004" pitchFamily="50" charset="0"/>
              </a:rPr>
              <a:t>QUEM SOU EU?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E4061"/>
              </a:solidFill>
              <a:effectLst/>
              <a:uLnTx/>
              <a:uFillTx/>
              <a:latin typeface="Proxima Nova Rg" panose="02000506030000020004" pitchFamily="50" charset="0"/>
              <a:ea typeface="+mn-ea"/>
              <a:cs typeface="+mn-cs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0354AAE-1663-4B04-B44A-913C16541E0C}"/>
              </a:ext>
            </a:extLst>
          </p:cNvPr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E6A6C75-37B1-43D3-823A-C7A8D005744F}"/>
              </a:ext>
            </a:extLst>
          </p:cNvPr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rgbClr val="015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402FB94-B2BD-4DAE-B8A7-B63B036F4803}"/>
              </a:ext>
            </a:extLst>
          </p:cNvPr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47F42C-7DCA-40AE-8CE7-D579C6C53829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C9D140F-0AB2-4766-95E4-6ADFEC37D09E}"/>
              </a:ext>
            </a:extLst>
          </p:cNvPr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88DBC62A-614C-473E-A32E-7608161A672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881" y="5861155"/>
            <a:ext cx="1245985" cy="83121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3CE6320D-2159-4A7E-A77E-DD28D3CFC2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330" y="5862945"/>
            <a:ext cx="618476" cy="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10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3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Espaço Reservado para Conteúdo 2"/>
          <p:cNvSpPr txBox="1">
            <a:spLocks/>
          </p:cNvSpPr>
          <p:nvPr/>
        </p:nvSpPr>
        <p:spPr>
          <a:xfrm>
            <a:off x="426719" y="1199228"/>
            <a:ext cx="11112137" cy="3506996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Existe </a:t>
            </a:r>
            <a:r>
              <a:rPr kumimoji="0" lang="pt-BR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CMMi</a:t>
            </a: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Ágil?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endParaRPr lang="pt-BR" sz="400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lang="pt-BR" sz="6000" b="1" dirty="0">
                <a:solidFill>
                  <a:srgbClr val="FF0000"/>
                </a:solidFill>
                <a:latin typeface="Calibri" panose="020F0502020204030204"/>
              </a:rPr>
              <a:t>Não!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endParaRPr lang="pt-BR" sz="4000" dirty="0">
              <a:solidFill>
                <a:srgbClr val="FF0000"/>
              </a:solidFill>
              <a:latin typeface="Calibri" panose="020F0502020204030204"/>
            </a:endParaRPr>
          </a:p>
          <a:p>
            <a:pPr marL="0" lvl="0" indent="0" algn="ctr">
              <a:buClr>
                <a:srgbClr val="E48312"/>
              </a:buClr>
              <a:buNone/>
              <a:defRPr/>
            </a:pPr>
            <a:r>
              <a:rPr lang="pt-BR" sz="4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Assim como não existe </a:t>
            </a:r>
            <a:r>
              <a:rPr lang="pt-BR" sz="40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CMMi</a:t>
            </a:r>
            <a:r>
              <a:rPr lang="pt-BR" sz="4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tradicional...</a:t>
            </a:r>
            <a:endParaRPr kumimoji="0" lang="pt-BR" sz="4000" b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Resultado de imagem para imagem dÃºv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92" y="1066799"/>
            <a:ext cx="2478388" cy="247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7AF77642-6B05-4E1F-856D-9A9F0B72A86B}"/>
              </a:ext>
            </a:extLst>
          </p:cNvPr>
          <p:cNvSpPr txBox="1"/>
          <p:nvPr/>
        </p:nvSpPr>
        <p:spPr>
          <a:xfrm>
            <a:off x="346360" y="374072"/>
            <a:ext cx="641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E4061"/>
                </a:solidFill>
                <a:latin typeface="Proxima Nova Rg" panose="02000506030000020004" pitchFamily="50" charset="0"/>
              </a:rPr>
              <a:t>CMMI X AGILIDADE</a:t>
            </a:r>
          </a:p>
        </p:txBody>
      </p:sp>
    </p:spTree>
    <p:extLst>
      <p:ext uri="{BB962C8B-B14F-4D97-AF65-F5344CB8AC3E}">
        <p14:creationId xmlns:p14="http://schemas.microsoft.com/office/powerpoint/2010/main" val="184116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3F2CE79-DD58-4F64-88DD-CEA7254D5DA5}"/>
              </a:ext>
            </a:extLst>
          </p:cNvPr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195FD6C-98D1-4B1C-BFB1-E16A804D64CE}"/>
              </a:ext>
            </a:extLst>
          </p:cNvPr>
          <p:cNvSpPr txBox="1"/>
          <p:nvPr/>
        </p:nvSpPr>
        <p:spPr>
          <a:xfrm>
            <a:off x="346360" y="374072"/>
            <a:ext cx="641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E4061"/>
                </a:solidFill>
                <a:latin typeface="Proxima Nova Rg" panose="02000506030000020004" pitchFamily="50" charset="0"/>
              </a:rPr>
              <a:t>CMMI X AGILIDADE (2)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729A3F4-4592-4D60-A3EE-D6DE5D27D1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BA3650DD-82C5-4CBE-B7CC-791DFF8204D3}"/>
              </a:ext>
            </a:extLst>
          </p:cNvPr>
          <p:cNvSpPr/>
          <p:nvPr/>
        </p:nvSpPr>
        <p:spPr>
          <a:xfrm>
            <a:off x="741394" y="6199021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DD9DCA3-2E26-4E9F-ADD7-671F79BC5E8E}"/>
              </a:ext>
            </a:extLst>
          </p:cNvPr>
          <p:cNvSpPr txBox="1"/>
          <p:nvPr/>
        </p:nvSpPr>
        <p:spPr>
          <a:xfrm>
            <a:off x="645740" y="6222384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5E68A0A-1E09-4DAC-9417-B687E0962632}" type="slidenum">
              <a:rPr lang="pt-BR" sz="1200" smtClean="0">
                <a:solidFill>
                  <a:srgbClr val="01243A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4</a:t>
            </a:fld>
            <a:endParaRPr lang="pt-BR" sz="1200" dirty="0">
              <a:solidFill>
                <a:srgbClr val="01243A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5CD3544-74DC-4355-9D3D-B47EB0028C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2052" name="Picture 4" descr="Resultado de imagem para darth vader  yoda">
            <a:extLst>
              <a:ext uri="{FF2B5EF4-FFF2-40B4-BE49-F238E27FC236}">
                <a16:creationId xmlns:a16="http://schemas.microsoft.com/office/drawing/2014/main" id="{CDD81332-1851-4CB9-8851-3FE3F3726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4" b="10598"/>
          <a:stretch/>
        </p:blipFill>
        <p:spPr bwMode="auto">
          <a:xfrm>
            <a:off x="2083761" y="1432210"/>
            <a:ext cx="8772939" cy="430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m para agile manifesto picture">
            <a:extLst>
              <a:ext uri="{FF2B5EF4-FFF2-40B4-BE49-F238E27FC236}">
                <a16:creationId xmlns:a16="http://schemas.microsoft.com/office/drawing/2014/main" id="{BD383D21-D56A-4D1F-B6F9-D9A81F871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" y="974082"/>
            <a:ext cx="2565325" cy="192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1DBDC66-EA4C-4389-8D46-65053A1F2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1776" y="149451"/>
            <a:ext cx="2169847" cy="2292207"/>
          </a:xfrm>
          <a:prstGeom prst="rect">
            <a:avLst/>
          </a:prstGeom>
        </p:spPr>
      </p:pic>
      <p:pic>
        <p:nvPicPr>
          <p:cNvPr id="2050" name="Picture 2" descr="Resultado de imagem para emoji preocupado">
            <a:extLst>
              <a:ext uri="{FF2B5EF4-FFF2-40B4-BE49-F238E27FC236}">
                <a16:creationId xmlns:a16="http://schemas.microsoft.com/office/drawing/2014/main" id="{B075538B-3171-4D09-BF27-C52E69AF6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502" y="967515"/>
            <a:ext cx="2003977" cy="200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64A4B00-8B56-456D-B407-2EB019DA24CA}"/>
              </a:ext>
            </a:extLst>
          </p:cNvPr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321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470840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80750" y="416222"/>
            <a:ext cx="6343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0E4061"/>
                </a:solidFill>
                <a:latin typeface="Proxima Nova Rg" panose="02000506030000020004" pitchFamily="50" charset="0"/>
              </a:rPr>
              <a:t>PROCESSO X CICLO DE VIDA X METODOLOGIA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E4061"/>
              </a:solidFill>
              <a:effectLst/>
              <a:uLnTx/>
              <a:uFillTx/>
              <a:latin typeface="Proxima Nova Rg" panose="02000506030000020004" pitchFamily="50" charset="0"/>
              <a:ea typeface="+mn-ea"/>
              <a:cs typeface="+mn-cs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E4011F0-FE76-44E9-9503-4F0B30D1A95D}"/>
              </a:ext>
            </a:extLst>
          </p:cNvPr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735DB8A-3431-4A20-8361-3EA17F741C7D}"/>
              </a:ext>
            </a:extLst>
          </p:cNvPr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5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7B4B29-A652-4B58-85C9-94A1240F6A9D}"/>
              </a:ext>
            </a:extLst>
          </p:cNvPr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1D7E167-60EC-4BC7-8626-E5EE602322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FF21621-3ADF-4BB6-99C4-817780C82F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9DE23F-D418-4653-88F7-A58DC28C14D8}"/>
              </a:ext>
            </a:extLst>
          </p:cNvPr>
          <p:cNvSpPr txBox="1">
            <a:spLocks/>
          </p:cNvSpPr>
          <p:nvPr/>
        </p:nvSpPr>
        <p:spPr>
          <a:xfrm>
            <a:off x="431618" y="1170597"/>
            <a:ext cx="10924826" cy="249508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Processo </a:t>
            </a:r>
            <a:r>
              <a:rPr kumimoji="0" lang="pt-BR" sz="400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 um conjunto de atividades,</a:t>
            </a:r>
            <a:r>
              <a:rPr kumimoji="0" lang="pt-BR" sz="4000" u="none" strike="noStrike" kern="1200" cap="none" spc="0" normalizeH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envolvendo dependências, cujo objetivo é gerar um produto ou um serviço</a:t>
            </a:r>
            <a:r>
              <a:rPr kumimoji="0" lang="pt-BR" sz="400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endParaRPr kumimoji="0" lang="pt-BR" sz="4000" b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2" descr="Resultado de imagem para processo">
            <a:extLst>
              <a:ext uri="{FF2B5EF4-FFF2-40B4-BE49-F238E27FC236}">
                <a16:creationId xmlns:a16="http://schemas.microsoft.com/office/drawing/2014/main" id="{5C3B1801-D269-44D0-A633-6CD3FB507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65" y="3184284"/>
            <a:ext cx="5445760" cy="272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76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470840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80750" y="416222"/>
            <a:ext cx="6343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0E4061"/>
                </a:solidFill>
                <a:latin typeface="Proxima Nova Rg" panose="02000506030000020004" pitchFamily="50" charset="0"/>
              </a:rPr>
              <a:t>PROCESSO X CICLO DE VIDA X METODOLOGIA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E4061"/>
              </a:solidFill>
              <a:effectLst/>
              <a:uLnTx/>
              <a:uFillTx/>
              <a:latin typeface="Proxima Nova Rg" panose="02000506030000020004" pitchFamily="50" charset="0"/>
              <a:ea typeface="+mn-ea"/>
              <a:cs typeface="+mn-cs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E4011F0-FE76-44E9-9503-4F0B30D1A95D}"/>
              </a:ext>
            </a:extLst>
          </p:cNvPr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735DB8A-3431-4A20-8361-3EA17F741C7D}"/>
              </a:ext>
            </a:extLst>
          </p:cNvPr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6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7B4B29-A652-4B58-85C9-94A1240F6A9D}"/>
              </a:ext>
            </a:extLst>
          </p:cNvPr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1D7E167-60EC-4BC7-8626-E5EE602322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FF21621-3ADF-4BB6-99C4-817780C82F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9DE23F-D418-4653-88F7-A58DC28C14D8}"/>
              </a:ext>
            </a:extLst>
          </p:cNvPr>
          <p:cNvSpPr txBox="1">
            <a:spLocks/>
          </p:cNvSpPr>
          <p:nvPr/>
        </p:nvSpPr>
        <p:spPr>
          <a:xfrm>
            <a:off x="426719" y="1199228"/>
            <a:ext cx="11112137" cy="23161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Ciclo de Vida</a:t>
            </a:r>
            <a:r>
              <a:rPr kumimoji="0" lang="pt-BR" sz="400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trata basicamente da forma como vamos </a:t>
            </a:r>
            <a:r>
              <a:rPr lang="pt-BR" sz="40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>organizar e dividir a execução das atividades de um processo dentro de uma linha temporal</a:t>
            </a:r>
          </a:p>
        </p:txBody>
      </p:sp>
      <p:pic>
        <p:nvPicPr>
          <p:cNvPr id="2050" name="Picture 2" descr="Resultado de imagem para ciclo de vida cascata">
            <a:extLst>
              <a:ext uri="{FF2B5EF4-FFF2-40B4-BE49-F238E27FC236}">
                <a16:creationId xmlns:a16="http://schemas.microsoft.com/office/drawing/2014/main" id="{3B7598B8-4DCC-48A3-93EE-F234ECBC3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30" y="3387239"/>
            <a:ext cx="4017052" cy="151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ciclo de vida iterativo">
            <a:extLst>
              <a:ext uri="{FF2B5EF4-FFF2-40B4-BE49-F238E27FC236}">
                <a16:creationId xmlns:a16="http://schemas.microsoft.com/office/drawing/2014/main" id="{C369EA9B-4749-49C3-A424-E0A0CE942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155" y="3004529"/>
            <a:ext cx="2446165" cy="241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m para ciclo de vida iterativo evolutivo">
            <a:extLst>
              <a:ext uri="{FF2B5EF4-FFF2-40B4-BE49-F238E27FC236}">
                <a16:creationId xmlns:a16="http://schemas.microsoft.com/office/drawing/2014/main" id="{CC33B108-8AC6-41C6-AA09-80C4D07E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542" y="3083560"/>
            <a:ext cx="3625225" cy="222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26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470840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80750" y="416222"/>
            <a:ext cx="6343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0E4061"/>
                </a:solidFill>
                <a:latin typeface="Proxima Nova Rg" panose="02000506030000020004" pitchFamily="50" charset="0"/>
              </a:rPr>
              <a:t>PROCESSO X CICLO DE VIDA X METODOLOGIA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E4061"/>
              </a:solidFill>
              <a:effectLst/>
              <a:uLnTx/>
              <a:uFillTx/>
              <a:latin typeface="Proxima Nova Rg" panose="02000506030000020004" pitchFamily="50" charset="0"/>
              <a:ea typeface="+mn-ea"/>
              <a:cs typeface="+mn-cs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E4011F0-FE76-44E9-9503-4F0B30D1A95D}"/>
              </a:ext>
            </a:extLst>
          </p:cNvPr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735DB8A-3431-4A20-8361-3EA17F741C7D}"/>
              </a:ext>
            </a:extLst>
          </p:cNvPr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7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7B4B29-A652-4B58-85C9-94A1240F6A9D}"/>
              </a:ext>
            </a:extLst>
          </p:cNvPr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1D7E167-60EC-4BC7-8626-E5EE602322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FF21621-3ADF-4BB6-99C4-817780C82F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29DE23F-D418-4653-88F7-A58DC28C14D8}"/>
              </a:ext>
            </a:extLst>
          </p:cNvPr>
          <p:cNvSpPr txBox="1">
            <a:spLocks/>
          </p:cNvSpPr>
          <p:nvPr/>
        </p:nvSpPr>
        <p:spPr>
          <a:xfrm>
            <a:off x="426719" y="1199228"/>
            <a:ext cx="11112137" cy="350699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E48312"/>
              </a:buClr>
              <a:buNone/>
              <a:defRPr/>
            </a:pP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Metodologia</a:t>
            </a:r>
            <a:r>
              <a:rPr lang="pt-BR" sz="4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é um conjunto de normas e ações destinadas a descrever um problema. No contexto </a:t>
            </a:r>
            <a:r>
              <a:rPr kumimoji="0" lang="pt-BR" sz="4000" u="none" strike="noStrike" kern="1200" cap="none" spc="0" normalizeH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Trata da </a:t>
            </a:r>
            <a:r>
              <a:rPr kumimoji="0" lang="pt-BR" sz="4000" u="sng" strike="noStrike" kern="1200" cap="none" spc="0" normalizeH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 como</a:t>
            </a:r>
            <a:r>
              <a:rPr kumimoji="0" lang="pt-BR" sz="4000" u="none" strike="noStrike" kern="1200" cap="none" spc="0" normalizeH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 tarefas são executadas e os problemas são resolvidos</a:t>
            </a:r>
            <a:endParaRPr kumimoji="0" lang="pt-BR" sz="400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Resultado de imagem para metodologia">
            <a:extLst>
              <a:ext uri="{FF2B5EF4-FFF2-40B4-BE49-F238E27FC236}">
                <a16:creationId xmlns:a16="http://schemas.microsoft.com/office/drawing/2014/main" id="{AF2E8951-B052-4651-9EE8-0E4F46F4F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60" y="2854959"/>
            <a:ext cx="3649249" cy="298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711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8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CMMI V2.0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sp>
        <p:nvSpPr>
          <p:cNvPr id="40" name="Espaço Reservado para Conteúdo 2"/>
          <p:cNvSpPr txBox="1">
            <a:spLocks/>
          </p:cNvSpPr>
          <p:nvPr/>
        </p:nvSpPr>
        <p:spPr>
          <a:xfrm>
            <a:off x="660399" y="1514188"/>
            <a:ext cx="7315201" cy="350699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pt-BR" sz="36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“O CMMI é uma coleção de boas</a:t>
            </a:r>
            <a:r>
              <a:rPr kumimoji="0" lang="pt-BR" sz="3600" b="1" i="1" u="none" strike="noStrike" kern="1200" cap="none" spc="0" normalizeH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práticas que podem ser usadas para definir e/ou melhorar processos de trabalho com o objetivo de alcançar/melhorar a performance organizacional”</a:t>
            </a:r>
            <a:endParaRPr kumimoji="0" lang="pt-BR" sz="3600" b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4100" name="Picture 4" descr="Resultado de imagem para caixa de ferramentas">
            <a:extLst>
              <a:ext uri="{FF2B5EF4-FFF2-40B4-BE49-F238E27FC236}">
                <a16:creationId xmlns:a16="http://schemas.microsoft.com/office/drawing/2014/main" id="{B6BD2C50-7E7E-41B1-ACB9-D39E47063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600" y="1306806"/>
            <a:ext cx="3921760" cy="392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756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9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CMMI V2.0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sp>
        <p:nvSpPr>
          <p:cNvPr id="40" name="Espaço Reservado para Conteúdo 2"/>
          <p:cNvSpPr txBox="1">
            <a:spLocks/>
          </p:cNvSpPr>
          <p:nvPr/>
        </p:nvSpPr>
        <p:spPr>
          <a:xfrm>
            <a:off x="904239" y="975708"/>
            <a:ext cx="10546081" cy="350699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pt-BR" sz="36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 onde está o alinhamento com métodos ágeis?</a:t>
            </a:r>
            <a:endParaRPr kumimoji="0" lang="pt-BR" sz="3600" b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8450D0E-A867-4D1D-9880-8FB8E4DCD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356" y="2307084"/>
            <a:ext cx="4524375" cy="25717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23CB06B-EBDD-4E82-8098-07B1FBCA4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780857"/>
            <a:ext cx="5334000" cy="404812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2991E70-92EE-4328-9A51-0803E3653713}"/>
              </a:ext>
            </a:extLst>
          </p:cNvPr>
          <p:cNvSpPr/>
          <p:nvPr/>
        </p:nvSpPr>
        <p:spPr>
          <a:xfrm>
            <a:off x="5953760" y="4358640"/>
            <a:ext cx="5643637" cy="5201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69280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10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CMMI V2.0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sp>
        <p:nvSpPr>
          <p:cNvPr id="40" name="Espaço Reservado para Conteúdo 2"/>
          <p:cNvSpPr txBox="1">
            <a:spLocks/>
          </p:cNvSpPr>
          <p:nvPr/>
        </p:nvSpPr>
        <p:spPr>
          <a:xfrm>
            <a:off x="990356" y="1909277"/>
            <a:ext cx="5435601" cy="388690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48312"/>
              </a:buClr>
              <a:buNone/>
              <a:defRPr/>
            </a:pPr>
            <a:r>
              <a:rPr lang="pt-BR" sz="2400" dirty="0"/>
              <a:t>Contextos específicos incluem: </a:t>
            </a:r>
          </a:p>
          <a:p>
            <a:pPr>
              <a:buClr>
                <a:srgbClr val="01567F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Tecnologia de Informação</a:t>
            </a:r>
          </a:p>
          <a:p>
            <a:pPr>
              <a:buClr>
                <a:srgbClr val="01567F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Segurança cibernética</a:t>
            </a:r>
          </a:p>
          <a:p>
            <a:pPr>
              <a:buClr>
                <a:srgbClr val="01567F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Saúde</a:t>
            </a:r>
          </a:p>
          <a:p>
            <a:pPr>
              <a:buClr>
                <a:srgbClr val="01567F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Telecomunicações</a:t>
            </a:r>
          </a:p>
          <a:p>
            <a:pPr>
              <a:buClr>
                <a:srgbClr val="01567F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Finanças </a:t>
            </a:r>
          </a:p>
          <a:p>
            <a:pPr>
              <a:buClr>
                <a:srgbClr val="01567F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Setor aeroespacial</a:t>
            </a:r>
          </a:p>
          <a:p>
            <a:pPr>
              <a:buClr>
                <a:srgbClr val="01567F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Governo, etc.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5BAA758B-48FD-4CCA-8740-4F7C03CCAFFA}"/>
              </a:ext>
            </a:extLst>
          </p:cNvPr>
          <p:cNvSpPr txBox="1">
            <a:spLocks/>
          </p:cNvSpPr>
          <p:nvPr/>
        </p:nvSpPr>
        <p:spPr>
          <a:xfrm>
            <a:off x="6444800" y="1917751"/>
            <a:ext cx="5435601" cy="350699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defPPr>
              <a:defRPr lang="pt-BR"/>
            </a:defPPr>
            <a:lvl1pPr indent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4048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66928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49808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932688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pt-BR" sz="2400" dirty="0"/>
              <a:t>Contexto relacionadas a metodologias:</a:t>
            </a:r>
          </a:p>
          <a:p>
            <a:pPr marL="342900" indent="-342900">
              <a:buClr>
                <a:srgbClr val="01567F"/>
              </a:buClr>
              <a:buFont typeface="Arial" panose="020B0604020202020204" pitchFamily="34" charset="0"/>
              <a:buChar char="•"/>
            </a:pPr>
            <a:r>
              <a:rPr lang="pt-BR" sz="2400" dirty="0"/>
              <a:t>Agilidade com Scrum</a:t>
            </a:r>
          </a:p>
          <a:p>
            <a:pPr marL="342900" indent="-342900">
              <a:buClr>
                <a:srgbClr val="01567F"/>
              </a:buClr>
              <a:buFont typeface="Arial" panose="020B0604020202020204" pitchFamily="34" charset="0"/>
              <a:buChar char="•"/>
            </a:pPr>
            <a:r>
              <a:rPr lang="pt-BR" sz="2400" dirty="0" err="1"/>
              <a:t>DevOps</a:t>
            </a:r>
            <a:endParaRPr lang="pt-BR" sz="2400" dirty="0"/>
          </a:p>
          <a:p>
            <a:pPr marL="342900" indent="-342900">
              <a:buClr>
                <a:srgbClr val="01567F"/>
              </a:buClr>
              <a:buFont typeface="Arial" panose="020B0604020202020204" pitchFamily="34" charset="0"/>
              <a:buChar char="•"/>
            </a:pPr>
            <a:r>
              <a:rPr lang="pt-BR" sz="2400" dirty="0" err="1"/>
              <a:t>Kanban</a:t>
            </a:r>
            <a:endParaRPr lang="pt-BR" sz="2400" dirty="0"/>
          </a:p>
          <a:p>
            <a:pPr marL="342900" indent="-342900">
              <a:buClr>
                <a:srgbClr val="01567F"/>
              </a:buClr>
              <a:buFont typeface="Arial" panose="020B0604020202020204" pitchFamily="34" charset="0"/>
              <a:buChar char="•"/>
            </a:pPr>
            <a:r>
              <a:rPr lang="pt-BR" sz="2400" dirty="0"/>
              <a:t>Lean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855C0C97-D305-4534-84C1-47F8A0E522B7}"/>
              </a:ext>
            </a:extLst>
          </p:cNvPr>
          <p:cNvSpPr txBox="1">
            <a:spLocks/>
          </p:cNvSpPr>
          <p:nvPr/>
        </p:nvSpPr>
        <p:spPr>
          <a:xfrm>
            <a:off x="629919" y="932818"/>
            <a:ext cx="11267441" cy="1168616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pt-BR" sz="36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Informações</a:t>
            </a:r>
            <a:r>
              <a:rPr kumimoji="0" lang="pt-BR" sz="3600" b="1" i="1" u="none" strike="noStrike" kern="1200" cap="none" spc="0" normalizeH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específicas de contexto contém informações que são relevantes para uma indústria, metodologia ou disciplina específica. </a:t>
            </a:r>
            <a:endParaRPr lang="pt-BR" sz="3600" b="1" i="1" baseline="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2763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11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CONTEXT INFORMATION – AGILE WITH SCRUM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434F48C-6025-4C80-B7D8-A5A7DB1FD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633" y="1035004"/>
            <a:ext cx="7339659" cy="4537392"/>
          </a:xfrm>
          <a:prstGeom prst="rect">
            <a:avLst/>
          </a:prstGeom>
        </p:spPr>
      </p:pic>
      <p:pic>
        <p:nvPicPr>
          <p:cNvPr id="16" name="Picture 2" descr="https://cmmiinstitute.com/model-viewer/public/graphics/CMMIiconPLAN.png">
            <a:extLst>
              <a:ext uri="{FF2B5EF4-FFF2-40B4-BE49-F238E27FC236}">
                <a16:creationId xmlns:a16="http://schemas.microsoft.com/office/drawing/2014/main" id="{4C57039F-5248-4E50-BD62-A3ACE1A61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94" y="1927003"/>
            <a:ext cx="2322421" cy="232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700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12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CONTEXT INFORMATION – AGILE WITH SCRUM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0EAAEA2-4F67-4188-A5B8-A8B1CFECA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3634" y="873759"/>
            <a:ext cx="5661463" cy="4853531"/>
          </a:xfrm>
          <a:prstGeom prst="rect">
            <a:avLst/>
          </a:prstGeom>
        </p:spPr>
      </p:pic>
      <p:pic>
        <p:nvPicPr>
          <p:cNvPr id="16" name="Picture 2" descr="https://cmmiinstitute.com/model-viewer/public/graphics/CMMIiconPLAN.png">
            <a:extLst>
              <a:ext uri="{FF2B5EF4-FFF2-40B4-BE49-F238E27FC236}">
                <a16:creationId xmlns:a16="http://schemas.microsoft.com/office/drawing/2014/main" id="{079C9F92-D3B1-43CC-8491-5131B6428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78" y="2079403"/>
            <a:ext cx="2322421" cy="232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283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13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CONTEXT INFORMATION – AGILE WITH SCRUM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6FE09CF-7FB8-4086-B10C-FD5F3D862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6444" y="927213"/>
            <a:ext cx="7620000" cy="4752975"/>
          </a:xfrm>
          <a:prstGeom prst="rect">
            <a:avLst/>
          </a:prstGeom>
        </p:spPr>
      </p:pic>
      <p:pic>
        <p:nvPicPr>
          <p:cNvPr id="18" name="Picture 2" descr="https://cmmiinstitute.com/model-viewer/public/graphics/CMMIiconRDM.png">
            <a:extLst>
              <a:ext uri="{FF2B5EF4-FFF2-40B4-BE49-F238E27FC236}">
                <a16:creationId xmlns:a16="http://schemas.microsoft.com/office/drawing/2014/main" id="{7EB63E10-3C5A-44A3-87EC-9B6D828E6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74" y="2330574"/>
            <a:ext cx="2083100" cy="180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430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14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CONTEXT INFORMATION – AGILE WITH SCRUM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18" name="Picture 2" descr="https://cmmiinstitute.com/model-viewer/public/graphics/CMMIiconRDM.png">
            <a:extLst>
              <a:ext uri="{FF2B5EF4-FFF2-40B4-BE49-F238E27FC236}">
                <a16:creationId xmlns:a16="http://schemas.microsoft.com/office/drawing/2014/main" id="{7EB63E10-3C5A-44A3-87EC-9B6D828E6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74" y="2330574"/>
            <a:ext cx="2083100" cy="180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2FF58C9-557D-428C-A87D-9EEA037708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435" y="1246884"/>
            <a:ext cx="855345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15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15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CONTEXT INFORMATION – AGILE WITH SCRUM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18" name="Picture 4" descr="https://cmmiinstitute.com/model-viewer/public/graphics/CMMIiconEST.png">
            <a:extLst>
              <a:ext uri="{FF2B5EF4-FFF2-40B4-BE49-F238E27FC236}">
                <a16:creationId xmlns:a16="http://schemas.microsoft.com/office/drawing/2014/main" id="{73597717-4EB4-4ED5-BA8E-ED2CCA621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14" y="2987788"/>
            <a:ext cx="2152442" cy="215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Resultado de imagem para estimativa Fibonacci">
            <a:extLst>
              <a:ext uri="{FF2B5EF4-FFF2-40B4-BE49-F238E27FC236}">
                <a16:creationId xmlns:a16="http://schemas.microsoft.com/office/drawing/2014/main" id="{5069DBAC-1E29-4005-A6B7-2926D7582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25" y="945190"/>
            <a:ext cx="6040848" cy="339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06DE710-B207-47B0-B24B-1279BB6DA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08" y="2644770"/>
            <a:ext cx="4658656" cy="31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26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16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CONTEXT INFORMATION – AGILE WITH SCRUM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17" name="Picture 2" descr="https://cmmiinstitute.com/model-viewer/public/graphics/CMMIiconRDM.png">
            <a:extLst>
              <a:ext uri="{FF2B5EF4-FFF2-40B4-BE49-F238E27FC236}">
                <a16:creationId xmlns:a16="http://schemas.microsoft.com/office/drawing/2014/main" id="{58C905C4-1648-4995-83BB-A32869189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72" y="1374725"/>
            <a:ext cx="1490313" cy="129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m para behavior driven development guerkin">
            <a:extLst>
              <a:ext uri="{FF2B5EF4-FFF2-40B4-BE49-F238E27FC236}">
                <a16:creationId xmlns:a16="http://schemas.microsoft.com/office/drawing/2014/main" id="{91EEBC6F-EEAB-4730-AA51-15AF967EB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724" y="745069"/>
            <a:ext cx="5619640" cy="466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cmmiinstitute.com/model-viewer/public/graphics/CMMIiconVV.png">
            <a:extLst>
              <a:ext uri="{FF2B5EF4-FFF2-40B4-BE49-F238E27FC236}">
                <a16:creationId xmlns:a16="http://schemas.microsoft.com/office/drawing/2014/main" id="{7E46E0C3-D511-4D0A-8878-E694EF8CC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72" y="3429000"/>
            <a:ext cx="1530620" cy="132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97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17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b="1" dirty="0"/>
              <a:t>CONTEXT INFORMATION – AGILE WITH SCRUM</a:t>
            </a:r>
            <a:endParaRPr lang="pt-BR" b="1" i="1" dirty="0">
              <a:solidFill>
                <a:srgbClr val="0E406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16" name="Picture 2" descr="https://cmmiinstitute.com/model-viewer/public/graphics/CMMIiconPR.png">
            <a:extLst>
              <a:ext uri="{FF2B5EF4-FFF2-40B4-BE49-F238E27FC236}">
                <a16:creationId xmlns:a16="http://schemas.microsoft.com/office/drawing/2014/main" id="{E2FB2DB2-11D8-4126-A6FA-779AC19AD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1988263"/>
            <a:ext cx="2553249" cy="221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m para definition of ready">
            <a:extLst>
              <a:ext uri="{FF2B5EF4-FFF2-40B4-BE49-F238E27FC236}">
                <a16:creationId xmlns:a16="http://schemas.microsoft.com/office/drawing/2014/main" id="{A3FCCE94-2A12-4405-988B-924DD222E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431" y="1184806"/>
            <a:ext cx="4957816" cy="315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Imagem relacionada">
            <a:extLst>
              <a:ext uri="{FF2B5EF4-FFF2-40B4-BE49-F238E27FC236}">
                <a16:creationId xmlns:a16="http://schemas.microsoft.com/office/drawing/2014/main" id="{D4E805FF-40D7-49FB-9C1D-78C18D59C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6"/>
          <a:stretch/>
        </p:blipFill>
        <p:spPr bwMode="auto">
          <a:xfrm>
            <a:off x="8399699" y="787644"/>
            <a:ext cx="3647883" cy="461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98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3F2CE79-DD58-4F64-88DD-CEA7254D5DA5}"/>
              </a:ext>
            </a:extLst>
          </p:cNvPr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195FD6C-98D1-4B1C-BFB1-E16A804D64CE}"/>
              </a:ext>
            </a:extLst>
          </p:cNvPr>
          <p:cNvSpPr txBox="1"/>
          <p:nvPr/>
        </p:nvSpPr>
        <p:spPr>
          <a:xfrm>
            <a:off x="346359" y="374072"/>
            <a:ext cx="1159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E4061"/>
                </a:solidFill>
                <a:latin typeface="Proxima Nova Rg" panose="02000506030000020004" pitchFamily="50" charset="0"/>
              </a:rPr>
              <a:t>CMMI® INSTITUTE PUBLICOU UM GUIA PARA USAR O SCRUM COM CMMI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729A3F4-4592-4D60-A3EE-D6DE5D27D1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BA3650DD-82C5-4CBE-B7CC-791DFF8204D3}"/>
              </a:ext>
            </a:extLst>
          </p:cNvPr>
          <p:cNvSpPr/>
          <p:nvPr/>
        </p:nvSpPr>
        <p:spPr>
          <a:xfrm>
            <a:off x="741394" y="6199021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DD9DCA3-2E26-4E9F-ADD7-671F79BC5E8E}"/>
              </a:ext>
            </a:extLst>
          </p:cNvPr>
          <p:cNvSpPr txBox="1"/>
          <p:nvPr/>
        </p:nvSpPr>
        <p:spPr>
          <a:xfrm>
            <a:off x="645740" y="6222384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5E68A0A-1E09-4DAC-9417-B687E0962632}" type="slidenum">
              <a:rPr lang="pt-BR" sz="1200" smtClean="0">
                <a:solidFill>
                  <a:srgbClr val="01243A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18</a:t>
            </a:fld>
            <a:endParaRPr lang="pt-BR" sz="1200" dirty="0">
              <a:solidFill>
                <a:srgbClr val="01243A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5CD3544-74DC-4355-9D3D-B47EB0028C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D0987ED-374B-4AF6-8924-7CC3CCBE8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519" y="1450598"/>
            <a:ext cx="4550481" cy="35189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D93300CB-DE48-4A66-A3BC-021F494BA4C7}"/>
              </a:ext>
            </a:extLst>
          </p:cNvPr>
          <p:cNvSpPr/>
          <p:nvPr/>
        </p:nvSpPr>
        <p:spPr>
          <a:xfrm>
            <a:off x="1186866" y="4945737"/>
            <a:ext cx="52677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hlinkClick r:id="rId5"/>
              </a:rPr>
              <a:t>https://cmmiinstitute.com/news/press-releases/january-2017/cmmi%C2%AE-institute-publishes-a-guide-to-scrum-and-cmm</a:t>
            </a:r>
            <a:r>
              <a:rPr lang="pt-BR" dirty="0"/>
              <a:t>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A386C40-2007-4EB7-9335-79C822E382E6}"/>
              </a:ext>
            </a:extLst>
          </p:cNvPr>
          <p:cNvSpPr/>
          <p:nvPr/>
        </p:nvSpPr>
        <p:spPr>
          <a:xfrm>
            <a:off x="4919871" y="752558"/>
            <a:ext cx="12234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2017</a:t>
            </a:r>
          </a:p>
        </p:txBody>
      </p:sp>
      <p:pic>
        <p:nvPicPr>
          <p:cNvPr id="4098" name="Picture 2" descr="Resultado de imagem para emoji heart eyes">
            <a:extLst>
              <a:ext uri="{FF2B5EF4-FFF2-40B4-BE49-F238E27FC236}">
                <a16:creationId xmlns:a16="http://schemas.microsoft.com/office/drawing/2014/main" id="{43B61B02-E49D-4866-A04A-CDA70C023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16" y="1825711"/>
            <a:ext cx="2768740" cy="276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EE3F992-FAB5-4274-B937-FD54A147F747}"/>
              </a:ext>
            </a:extLst>
          </p:cNvPr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308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19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solidFill>
                  <a:srgbClr val="0E4061"/>
                </a:solidFill>
                <a:latin typeface="Proxima Nova Rg" panose="02000506030000020004" pitchFamily="50" charset="0"/>
              </a:defRPr>
            </a:lvl1pPr>
          </a:lstStyle>
          <a:p>
            <a:r>
              <a:rPr lang="pt-BR" altLang="pt-BR" dirty="0"/>
              <a:t>AVALIAÇÕES CMMI NO MUNDO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4C5CC54-2E05-4C09-A096-CD1079857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599" y="1007962"/>
            <a:ext cx="8690292" cy="484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06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20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77091" y="37573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solidFill>
                  <a:srgbClr val="0E4061"/>
                </a:solidFill>
                <a:latin typeface="Proxima Nova Rg" panose="02000506030000020004" pitchFamily="50" charset="0"/>
              </a:defRPr>
            </a:lvl1pPr>
          </a:lstStyle>
          <a:p>
            <a:r>
              <a:rPr lang="pt-BR" altLang="pt-BR" dirty="0"/>
              <a:t>ESTUDANTES CMMI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BF51355-6418-42D5-962F-59F81B89D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280" y="894079"/>
            <a:ext cx="8650676" cy="48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93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21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0" y="425515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95465" y="405917"/>
            <a:ext cx="684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solidFill>
                  <a:srgbClr val="0E4061"/>
                </a:solidFill>
                <a:latin typeface="Proxima Nova Rg" panose="02000506030000020004" pitchFamily="50" charset="0"/>
              </a:defRPr>
            </a:lvl1pPr>
          </a:lstStyle>
          <a:p>
            <a:r>
              <a:rPr lang="pt-BR" altLang="pt-BR"/>
              <a:t>AVALIAÇÕES VIRTUAIS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33C06F-25A1-4631-9AC7-F7E8B77A0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F05112B-5554-48F3-87D3-2E2EE15D2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D380F591-BCE4-4B36-90BA-109A63B37AD8}"/>
              </a:ext>
            </a:extLst>
          </p:cNvPr>
          <p:cNvSpPr txBox="1">
            <a:spLocks/>
          </p:cNvSpPr>
          <p:nvPr/>
        </p:nvSpPr>
        <p:spPr>
          <a:xfrm>
            <a:off x="366884" y="984717"/>
            <a:ext cx="11205356" cy="388690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48312"/>
              </a:buClr>
              <a:buNone/>
              <a:defRPr/>
            </a:pPr>
            <a:r>
              <a:rPr lang="pt-BR" sz="2400" dirty="0"/>
              <a:t>Avaliações virtuais podem ser realizadas até Abril/2021, dentro dos moldes acordados e autorizados pelo Instituto para o ano de 2020</a:t>
            </a:r>
          </a:p>
          <a:p>
            <a:pPr marL="0" indent="0">
              <a:buClr>
                <a:srgbClr val="E48312"/>
              </a:buClr>
              <a:buNone/>
              <a:defRPr/>
            </a:pPr>
            <a:endParaRPr lang="pt-BR" sz="2400" dirty="0"/>
          </a:p>
          <a:p>
            <a:pPr marL="0" indent="0">
              <a:buClr>
                <a:srgbClr val="E48312"/>
              </a:buClr>
              <a:buNone/>
              <a:defRPr/>
            </a:pPr>
            <a:r>
              <a:rPr lang="pt-BR" sz="2400" dirty="0"/>
              <a:t>2021 – Virtual </a:t>
            </a:r>
            <a:r>
              <a:rPr lang="pt-BR" sz="2400" dirty="0" err="1"/>
              <a:t>Solution</a:t>
            </a:r>
            <a:r>
              <a:rPr lang="pt-BR" sz="2400" dirty="0"/>
              <a:t> Delivery</a:t>
            </a:r>
          </a:p>
          <a:p>
            <a:pPr>
              <a:buClr>
                <a:srgbClr val="E48312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 LA certificados (VSDC)</a:t>
            </a:r>
          </a:p>
          <a:p>
            <a:pPr>
              <a:buClr>
                <a:srgbClr val="E48312"/>
              </a:buCl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   Mudanças de taxas de avaliação</a:t>
            </a:r>
          </a:p>
        </p:txBody>
      </p:sp>
    </p:spTree>
    <p:extLst>
      <p:ext uri="{BB962C8B-B14F-4D97-AF65-F5344CB8AC3E}">
        <p14:creationId xmlns:p14="http://schemas.microsoft.com/office/powerpoint/2010/main" val="771290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390704" y="2400300"/>
            <a:ext cx="7137400" cy="2890417"/>
          </a:xfrm>
          <a:prstGeom prst="rect">
            <a:avLst/>
          </a:prstGeom>
        </p:spPr>
        <p:txBody>
          <a:bodyPr anchor="t"/>
          <a:lstStyle/>
          <a:p>
            <a:pPr marL="336550" lvl="1" indent="-168275">
              <a:lnSpc>
                <a:spcPct val="120000"/>
              </a:lnSpc>
              <a:tabLst>
                <a:tab pos="449263" algn="l"/>
              </a:tabLst>
            </a:pPr>
            <a:br>
              <a:rPr lang="en-US" altLang="pt-B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</a:br>
            <a:r>
              <a:rPr lang="en-US" altLang="pt-B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promovesolucoes.com</a:t>
            </a:r>
            <a:br>
              <a:rPr lang="en-US" altLang="pt-BR" sz="26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</a:br>
            <a:r>
              <a:rPr lang="en-US" altLang="pt-B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contato@promovesolucoes.com</a:t>
            </a:r>
            <a:br>
              <a:rPr lang="en-US" altLang="pt-B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</a:br>
            <a:r>
              <a:rPr lang="en-US" altLang="pt-B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+55 21 3283 8340</a:t>
            </a:r>
            <a:endParaRPr lang="pt-BR" sz="2400" dirty="0">
              <a:solidFill>
                <a:schemeClr val="tx1">
                  <a:lumMod val="85000"/>
                  <a:lumOff val="15000"/>
                </a:schemeClr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cxnSp>
        <p:nvCxnSpPr>
          <p:cNvPr id="13" name="Conector reto 12"/>
          <p:cNvCxnSpPr/>
          <p:nvPr/>
        </p:nvCxnSpPr>
        <p:spPr>
          <a:xfrm flipH="1">
            <a:off x="831273" y="2823029"/>
            <a:ext cx="554181" cy="0"/>
          </a:xfrm>
          <a:prstGeom prst="line">
            <a:avLst/>
          </a:prstGeom>
          <a:ln>
            <a:solidFill>
              <a:srgbClr val="0E44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0" y="470840"/>
            <a:ext cx="277091" cy="272564"/>
          </a:xfrm>
          <a:prstGeom prst="rect">
            <a:avLst/>
          </a:prstGeom>
          <a:solidFill>
            <a:srgbClr val="0E4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46360" y="374072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E4061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CONTATO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22118" y="2229814"/>
            <a:ext cx="5438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-15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roxima Nova Cn Rg" panose="02000506030000020004" pitchFamily="50" charset="0"/>
                <a:ea typeface="+mn-ea"/>
                <a:cs typeface="+mn-cs"/>
              </a:rPr>
              <a:t>ProMove</a:t>
            </a:r>
            <a:r>
              <a:rPr kumimoji="0" lang="pt-BR" sz="3200" b="0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roxima Nova Cn Rg" panose="02000506030000020004" pitchFamily="50" charset="0"/>
                <a:ea typeface="+mn-ea"/>
                <a:cs typeface="+mn-cs"/>
              </a:rPr>
              <a:t> - Business </a:t>
            </a:r>
            <a:r>
              <a:rPr kumimoji="0" lang="pt-BR" sz="3200" b="0" i="0" u="none" strike="noStrike" kern="1200" cap="none" spc="-15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roxima Nova Cn Rg" panose="02000506030000020004" pitchFamily="50" charset="0"/>
                <a:ea typeface="+mn-ea"/>
                <a:cs typeface="+mn-cs"/>
              </a:rPr>
              <a:t>Innovation</a:t>
            </a:r>
            <a:endParaRPr kumimoji="0" lang="pt-BR" sz="3200" b="0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Proxima Nova Cn Rg" panose="02000506030000020004" pitchFamily="50" charset="0"/>
              <a:ea typeface="+mn-ea"/>
              <a:cs typeface="+mn-cs"/>
            </a:endParaRPr>
          </a:p>
        </p:txBody>
      </p:sp>
      <p:sp>
        <p:nvSpPr>
          <p:cNvPr id="11" name="Título 3"/>
          <p:cNvSpPr txBox="1"/>
          <p:nvPr/>
        </p:nvSpPr>
        <p:spPr>
          <a:xfrm>
            <a:off x="767903" y="4525685"/>
            <a:ext cx="5393113" cy="7650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36554" marR="0" lvl="1" indent="-168277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Proxima Nova Cn Lt" pitchFamily="50"/>
                <a:ea typeface="Open Sans Condensed" pitchFamily="34"/>
                <a:cs typeface="Open Sans Condensed" pitchFamily="34"/>
              </a:rPr>
              <a:t>	/promovesolucoes	       @promovesolucoes</a:t>
            </a:r>
          </a:p>
        </p:txBody>
      </p:sp>
      <p:pic>
        <p:nvPicPr>
          <p:cNvPr id="12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89" y="4628436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41" y="4625254"/>
            <a:ext cx="306003" cy="306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81FE8EF8-F850-4723-AA03-B83F80A46705}"/>
              </a:ext>
            </a:extLst>
          </p:cNvPr>
          <p:cNvSpPr/>
          <p:nvPr/>
        </p:nvSpPr>
        <p:spPr>
          <a:xfrm>
            <a:off x="832294" y="619711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2B43902-F315-478C-8960-E0585E9D229E}"/>
              </a:ext>
            </a:extLst>
          </p:cNvPr>
          <p:cNvSpPr txBox="1"/>
          <p:nvPr/>
        </p:nvSpPr>
        <p:spPr>
          <a:xfrm>
            <a:off x="740974" y="6220482"/>
            <a:ext cx="49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347F42C-7DCA-40AE-8CE7-D579C6C53829}" type="slidenum">
              <a:rPr lang="pt-BR" sz="1200" smtClean="0">
                <a:solidFill>
                  <a:srgbClr val="0E446B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22</a:t>
            </a:fld>
            <a:endParaRPr lang="pt-BR" sz="1200" dirty="0">
              <a:solidFill>
                <a:srgbClr val="0E446B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505BACE-7CE6-4D96-AC1D-DF7C933E9C33}"/>
              </a:ext>
            </a:extLst>
          </p:cNvPr>
          <p:cNvSpPr txBox="1"/>
          <p:nvPr/>
        </p:nvSpPr>
        <p:spPr>
          <a:xfrm>
            <a:off x="1214322" y="6221225"/>
            <a:ext cx="374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Webinar CMMI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and</a:t>
            </a:r>
            <a:r>
              <a:rPr lang="pt-BR" sz="1200" dirty="0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Proxima Nova Cn Lt" panose="02000506030000020004" pitchFamily="50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Agile</a:t>
            </a:r>
            <a:endParaRPr lang="pt-BR" sz="1200" dirty="0">
              <a:solidFill>
                <a:schemeClr val="bg1"/>
              </a:solidFill>
              <a:latin typeface="Proxima Nova Cn Lt" panose="02000506030000020004" pitchFamily="50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1518DB7E-EC1C-4A69-B963-6EA32D9B1F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956" y="6041778"/>
            <a:ext cx="999488" cy="66677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C73191B7-2775-4476-B844-5D76A12680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82" y="6213163"/>
            <a:ext cx="287212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81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40559</TotalTime>
  <Words>579</Words>
  <Application>Microsoft Office PowerPoint</Application>
  <PresentationFormat>Widescreen</PresentationFormat>
  <Paragraphs>115</Paragraphs>
  <Slides>22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22</vt:i4>
      </vt:variant>
    </vt:vector>
  </HeadingPairs>
  <TitlesOfParts>
    <vt:vector size="33" baseType="lpstr">
      <vt:lpstr>Proxima Nova Cn Rg</vt:lpstr>
      <vt:lpstr>Calibri</vt:lpstr>
      <vt:lpstr>Open Sans Condensed</vt:lpstr>
      <vt:lpstr>Open Sans Extrabold</vt:lpstr>
      <vt:lpstr>Open Sans Light</vt:lpstr>
      <vt:lpstr>Arial</vt:lpstr>
      <vt:lpstr>Proxima Nova Rg</vt:lpstr>
      <vt:lpstr>Proxima Nova Cn Lt</vt:lpstr>
      <vt:lpstr>Tema do Office</vt:lpstr>
      <vt:lpstr>1_Tema do Office</vt:lpstr>
      <vt:lpstr>2_Tema do Office</vt:lpstr>
      <vt:lpstr>Webinar  CMMI and Agile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promovesolucoes.com contato@promovesolucoes.com +55 21 3283 8340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PROMOVE</dc:creator>
  <cp:lastModifiedBy>Christiano</cp:lastModifiedBy>
  <cp:revision>637</cp:revision>
  <cp:lastPrinted>2018-01-05T14:07:07Z</cp:lastPrinted>
  <dcterms:created xsi:type="dcterms:W3CDTF">2015-05-25T18:50:09Z</dcterms:created>
  <dcterms:modified xsi:type="dcterms:W3CDTF">2021-02-10T21:55:23Z</dcterms:modified>
</cp:coreProperties>
</file>